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355" r:id="rId2"/>
    <p:sldId id="356" r:id="rId3"/>
    <p:sldId id="402" r:id="rId4"/>
    <p:sldId id="403" r:id="rId5"/>
    <p:sldId id="435" r:id="rId6"/>
    <p:sldId id="436" r:id="rId7"/>
    <p:sldId id="437" r:id="rId8"/>
    <p:sldId id="404" r:id="rId9"/>
    <p:sldId id="405" r:id="rId10"/>
    <p:sldId id="410" r:id="rId11"/>
    <p:sldId id="395" r:id="rId12"/>
    <p:sldId id="376" r:id="rId13"/>
    <p:sldId id="377" r:id="rId14"/>
    <p:sldId id="396" r:id="rId15"/>
    <p:sldId id="379" r:id="rId16"/>
    <p:sldId id="380" r:id="rId17"/>
    <p:sldId id="381" r:id="rId18"/>
    <p:sldId id="382" r:id="rId19"/>
    <p:sldId id="397" r:id="rId20"/>
    <p:sldId id="384" r:id="rId21"/>
    <p:sldId id="385" r:id="rId22"/>
    <p:sldId id="386" r:id="rId23"/>
    <p:sldId id="387" r:id="rId24"/>
    <p:sldId id="398" r:id="rId25"/>
    <p:sldId id="389" r:id="rId26"/>
    <p:sldId id="390" r:id="rId27"/>
    <p:sldId id="408" r:id="rId28"/>
    <p:sldId id="411" r:id="rId29"/>
    <p:sldId id="420" r:id="rId30"/>
    <p:sldId id="423" r:id="rId31"/>
    <p:sldId id="421" r:id="rId32"/>
    <p:sldId id="422" r:id="rId33"/>
    <p:sldId id="399" r:id="rId34"/>
    <p:sldId id="431" r:id="rId35"/>
    <p:sldId id="426" r:id="rId36"/>
    <p:sldId id="425" r:id="rId37"/>
    <p:sldId id="427" r:id="rId38"/>
    <p:sldId id="428" r:id="rId39"/>
    <p:sldId id="430" r:id="rId40"/>
    <p:sldId id="432" r:id="rId41"/>
    <p:sldId id="349" r:id="rId42"/>
    <p:sldId id="409" r:id="rId43"/>
    <p:sldId id="433" r:id="rId44"/>
    <p:sldId id="434" r:id="rId45"/>
    <p:sldId id="438" r:id="rId46"/>
    <p:sldId id="439" r:id="rId4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66FF"/>
    <a:srgbClr val="FF6600"/>
    <a:srgbClr val="2370BC"/>
    <a:srgbClr val="FFFF66"/>
    <a:srgbClr val="FFDC00"/>
    <a:srgbClr val="289ADC"/>
    <a:srgbClr val="0B51A3"/>
    <a:srgbClr val="1830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36" autoAdjust="0"/>
    <p:restoredTop sz="95915" autoAdjust="0"/>
  </p:normalViewPr>
  <p:slideViewPr>
    <p:cSldViewPr snapToGrid="0" snapToObjects="1" showGuides="1">
      <p:cViewPr varScale="1">
        <p:scale>
          <a:sx n="109" d="100"/>
          <a:sy n="109" d="100"/>
        </p:scale>
        <p:origin x="-624" y="-90"/>
      </p:cViewPr>
      <p:guideLst>
        <p:guide orient="horz" pos="1108"/>
        <p:guide orient="horz" pos="1516"/>
        <p:guide pos="4317"/>
        <p:guide pos="1435"/>
        <p:guide pos="28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2A614-514E-9E42-83C6-E2A93890C916}" type="datetimeFigureOut">
              <a:rPr lang="en-US" smtClean="0"/>
              <a:pPr/>
              <a:t>5/10/2015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3966C3-9115-9849-8C4F-702CB840C9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5275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22100-E3D9-2E44-A194-7A33D94E19B3}" type="datetimeFigureOut">
              <a:rPr lang="en-US" smtClean="0"/>
              <a:pPr/>
              <a:t>5/10/2015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46F598-FC3C-6043-8389-9668502F80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28816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2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38" indent="-285745" defTabSz="94772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82" indent="-228596" defTabSz="94772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75" indent="-228596" defTabSz="94772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67" indent="-228596" defTabSz="94772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559" indent="-228596" defTabSz="947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752" indent="-228596" defTabSz="947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945" indent="-228596" defTabSz="947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138" indent="-228596" defTabSz="947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370A525-7BF0-4882-B536-26EC0FF981E5}" type="slidenum">
              <a:rPr lang="nl-NL" altLang="fr-FR" smtClean="0"/>
              <a:pPr eaLnBrk="1" hangingPunct="1"/>
              <a:t>4</a:t>
            </a:fld>
            <a:endParaRPr lang="nl-NL" altLang="fr-FR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1" eaLnBrk="1" hangingPunct="1">
              <a:buFontTx/>
              <a:buChar char="-"/>
            </a:pPr>
            <a:endParaRPr lang="fr-FR" altLang="fr-FR" smtClean="0"/>
          </a:p>
          <a:p>
            <a:pPr eaLnBrk="1" hangingPunct="1">
              <a:buFontTx/>
              <a:buChar char="-"/>
            </a:pPr>
            <a:endParaRPr lang="fr-FR" altLang="fr-FR" smtClean="0"/>
          </a:p>
          <a:p>
            <a:pPr eaLnBrk="1" hangingPunct="1">
              <a:buFontTx/>
              <a:buChar char="-"/>
            </a:pPr>
            <a:endParaRPr lang="fr-FR" alt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2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38" indent="-285745" defTabSz="94772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82" indent="-228596" defTabSz="94772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75" indent="-228596" defTabSz="94772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67" indent="-228596" defTabSz="94772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559" indent="-228596" defTabSz="947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752" indent="-228596" defTabSz="947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945" indent="-228596" defTabSz="947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138" indent="-228596" defTabSz="947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370A525-7BF0-4882-B536-26EC0FF981E5}" type="slidenum">
              <a:rPr lang="nl-NL" altLang="fr-FR" smtClean="0"/>
              <a:pPr eaLnBrk="1" hangingPunct="1"/>
              <a:t>15</a:t>
            </a:fld>
            <a:endParaRPr lang="nl-NL" altLang="fr-FR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1" eaLnBrk="1" hangingPunct="1">
              <a:buFontTx/>
              <a:buChar char="-"/>
            </a:pPr>
            <a:endParaRPr lang="fr-FR" altLang="fr-FR" smtClean="0"/>
          </a:p>
          <a:p>
            <a:pPr eaLnBrk="1" hangingPunct="1">
              <a:buFontTx/>
              <a:buChar char="-"/>
            </a:pPr>
            <a:endParaRPr lang="fr-FR" altLang="fr-FR" smtClean="0"/>
          </a:p>
          <a:p>
            <a:pPr eaLnBrk="1" hangingPunct="1">
              <a:buFontTx/>
              <a:buChar char="-"/>
            </a:pPr>
            <a:endParaRPr lang="fr-FR" alt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2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38" indent="-285745" defTabSz="94772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82" indent="-228596" defTabSz="94772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75" indent="-228596" defTabSz="94772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67" indent="-228596" defTabSz="94772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559" indent="-228596" defTabSz="947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752" indent="-228596" defTabSz="947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945" indent="-228596" defTabSz="947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138" indent="-228596" defTabSz="947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370A525-7BF0-4882-B536-26EC0FF981E5}" type="slidenum">
              <a:rPr lang="nl-NL" altLang="fr-FR" smtClean="0"/>
              <a:pPr eaLnBrk="1" hangingPunct="1"/>
              <a:t>16</a:t>
            </a:fld>
            <a:endParaRPr lang="nl-NL" altLang="fr-FR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1" eaLnBrk="1" hangingPunct="1">
              <a:buFontTx/>
              <a:buChar char="-"/>
            </a:pPr>
            <a:endParaRPr lang="fr-FR" altLang="fr-FR" smtClean="0"/>
          </a:p>
          <a:p>
            <a:pPr eaLnBrk="1" hangingPunct="1">
              <a:buFontTx/>
              <a:buChar char="-"/>
            </a:pPr>
            <a:endParaRPr lang="fr-FR" altLang="fr-FR" smtClean="0"/>
          </a:p>
          <a:p>
            <a:pPr eaLnBrk="1" hangingPunct="1">
              <a:buFontTx/>
              <a:buChar char="-"/>
            </a:pPr>
            <a:endParaRPr lang="fr-FR" alt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2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38" indent="-285745" defTabSz="94772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82" indent="-228596" defTabSz="94772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75" indent="-228596" defTabSz="94772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67" indent="-228596" defTabSz="94772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559" indent="-228596" defTabSz="947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752" indent="-228596" defTabSz="947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945" indent="-228596" defTabSz="947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138" indent="-228596" defTabSz="947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370A525-7BF0-4882-B536-26EC0FF981E5}" type="slidenum">
              <a:rPr lang="nl-NL" altLang="fr-FR" smtClean="0"/>
              <a:pPr eaLnBrk="1" hangingPunct="1"/>
              <a:t>17</a:t>
            </a:fld>
            <a:endParaRPr lang="nl-NL" altLang="fr-FR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1" eaLnBrk="1" hangingPunct="1">
              <a:buFontTx/>
              <a:buChar char="-"/>
            </a:pPr>
            <a:endParaRPr lang="fr-FR" altLang="fr-FR" smtClean="0"/>
          </a:p>
          <a:p>
            <a:pPr eaLnBrk="1" hangingPunct="1">
              <a:buFontTx/>
              <a:buChar char="-"/>
            </a:pPr>
            <a:endParaRPr lang="fr-FR" altLang="fr-FR" smtClean="0"/>
          </a:p>
          <a:p>
            <a:pPr eaLnBrk="1" hangingPunct="1">
              <a:buFontTx/>
              <a:buChar char="-"/>
            </a:pPr>
            <a:endParaRPr lang="fr-FR" alt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2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38" indent="-285745" defTabSz="94772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82" indent="-228596" defTabSz="94772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75" indent="-228596" defTabSz="94772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67" indent="-228596" defTabSz="94772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559" indent="-228596" defTabSz="947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752" indent="-228596" defTabSz="947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945" indent="-228596" defTabSz="947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138" indent="-228596" defTabSz="947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370A525-7BF0-4882-B536-26EC0FF981E5}" type="slidenum">
              <a:rPr lang="nl-NL" altLang="fr-FR" smtClean="0"/>
              <a:pPr eaLnBrk="1" hangingPunct="1"/>
              <a:t>18</a:t>
            </a:fld>
            <a:endParaRPr lang="nl-NL" altLang="fr-FR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1" eaLnBrk="1" hangingPunct="1">
              <a:buFontTx/>
              <a:buChar char="-"/>
            </a:pPr>
            <a:endParaRPr lang="fr-FR" altLang="fr-FR" smtClean="0"/>
          </a:p>
          <a:p>
            <a:pPr eaLnBrk="1" hangingPunct="1">
              <a:buFontTx/>
              <a:buChar char="-"/>
            </a:pPr>
            <a:endParaRPr lang="fr-FR" altLang="fr-FR" smtClean="0"/>
          </a:p>
          <a:p>
            <a:pPr eaLnBrk="1" hangingPunct="1">
              <a:buFontTx/>
              <a:buChar char="-"/>
            </a:pPr>
            <a:endParaRPr lang="fr-FR" altLang="fr-F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2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38" indent="-285745" defTabSz="94772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82" indent="-228596" defTabSz="94772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75" indent="-228596" defTabSz="94772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67" indent="-228596" defTabSz="94772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559" indent="-228596" defTabSz="947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752" indent="-228596" defTabSz="947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945" indent="-228596" defTabSz="947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138" indent="-228596" defTabSz="947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370A525-7BF0-4882-B536-26EC0FF981E5}" type="slidenum">
              <a:rPr lang="nl-NL" altLang="fr-FR" smtClean="0"/>
              <a:pPr eaLnBrk="1" hangingPunct="1"/>
              <a:t>20</a:t>
            </a:fld>
            <a:endParaRPr lang="nl-NL" altLang="fr-FR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1" eaLnBrk="1" hangingPunct="1">
              <a:buFontTx/>
              <a:buChar char="-"/>
            </a:pPr>
            <a:endParaRPr lang="fr-FR" altLang="fr-FR" smtClean="0"/>
          </a:p>
          <a:p>
            <a:pPr eaLnBrk="1" hangingPunct="1">
              <a:buFontTx/>
              <a:buChar char="-"/>
            </a:pPr>
            <a:endParaRPr lang="fr-FR" altLang="fr-FR" smtClean="0"/>
          </a:p>
          <a:p>
            <a:pPr eaLnBrk="1" hangingPunct="1">
              <a:buFontTx/>
              <a:buChar char="-"/>
            </a:pPr>
            <a:endParaRPr lang="fr-FR" alt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2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38" indent="-285745" defTabSz="94772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82" indent="-228596" defTabSz="94772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75" indent="-228596" defTabSz="94772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67" indent="-228596" defTabSz="94772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559" indent="-228596" defTabSz="947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752" indent="-228596" defTabSz="947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945" indent="-228596" defTabSz="947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138" indent="-228596" defTabSz="947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370A525-7BF0-4882-B536-26EC0FF981E5}" type="slidenum">
              <a:rPr lang="nl-NL" altLang="fr-FR" smtClean="0"/>
              <a:pPr eaLnBrk="1" hangingPunct="1"/>
              <a:t>21</a:t>
            </a:fld>
            <a:endParaRPr lang="nl-NL" altLang="fr-FR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1" eaLnBrk="1" hangingPunct="1">
              <a:buFontTx/>
              <a:buChar char="-"/>
            </a:pPr>
            <a:endParaRPr lang="fr-FR" altLang="fr-FR" smtClean="0"/>
          </a:p>
          <a:p>
            <a:pPr eaLnBrk="1" hangingPunct="1">
              <a:buFontTx/>
              <a:buChar char="-"/>
            </a:pPr>
            <a:endParaRPr lang="fr-FR" altLang="fr-FR" smtClean="0"/>
          </a:p>
          <a:p>
            <a:pPr eaLnBrk="1" hangingPunct="1">
              <a:buFontTx/>
              <a:buChar char="-"/>
            </a:pPr>
            <a:endParaRPr lang="fr-FR" altLang="fr-F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2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38" indent="-285745" defTabSz="94772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82" indent="-228596" defTabSz="94772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75" indent="-228596" defTabSz="94772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67" indent="-228596" defTabSz="94772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559" indent="-228596" defTabSz="947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752" indent="-228596" defTabSz="947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945" indent="-228596" defTabSz="947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138" indent="-228596" defTabSz="947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370A525-7BF0-4882-B536-26EC0FF981E5}" type="slidenum">
              <a:rPr lang="nl-NL" altLang="fr-FR" smtClean="0"/>
              <a:pPr eaLnBrk="1" hangingPunct="1"/>
              <a:t>22</a:t>
            </a:fld>
            <a:endParaRPr lang="nl-NL" altLang="fr-FR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1" eaLnBrk="1" hangingPunct="1">
              <a:buFontTx/>
              <a:buChar char="-"/>
            </a:pPr>
            <a:endParaRPr lang="fr-FR" altLang="fr-FR" smtClean="0"/>
          </a:p>
          <a:p>
            <a:pPr eaLnBrk="1" hangingPunct="1">
              <a:buFontTx/>
              <a:buChar char="-"/>
            </a:pPr>
            <a:endParaRPr lang="fr-FR" altLang="fr-FR" smtClean="0"/>
          </a:p>
          <a:p>
            <a:pPr eaLnBrk="1" hangingPunct="1">
              <a:buFontTx/>
              <a:buChar char="-"/>
            </a:pPr>
            <a:endParaRPr lang="fr-FR" altLang="fr-F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2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38" indent="-285745" defTabSz="94772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82" indent="-228596" defTabSz="94772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75" indent="-228596" defTabSz="94772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67" indent="-228596" defTabSz="94772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559" indent="-228596" defTabSz="947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752" indent="-228596" defTabSz="947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945" indent="-228596" defTabSz="947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138" indent="-228596" defTabSz="947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370A525-7BF0-4882-B536-26EC0FF981E5}" type="slidenum">
              <a:rPr lang="nl-NL" altLang="fr-FR" smtClean="0"/>
              <a:pPr eaLnBrk="1" hangingPunct="1"/>
              <a:t>23</a:t>
            </a:fld>
            <a:endParaRPr lang="nl-NL" altLang="fr-FR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1" eaLnBrk="1" hangingPunct="1">
              <a:buFontTx/>
              <a:buChar char="-"/>
            </a:pPr>
            <a:endParaRPr lang="fr-FR" altLang="fr-FR" smtClean="0"/>
          </a:p>
          <a:p>
            <a:pPr eaLnBrk="1" hangingPunct="1">
              <a:buFontTx/>
              <a:buChar char="-"/>
            </a:pPr>
            <a:endParaRPr lang="fr-FR" altLang="fr-FR" smtClean="0"/>
          </a:p>
          <a:p>
            <a:pPr eaLnBrk="1" hangingPunct="1">
              <a:buFontTx/>
              <a:buChar char="-"/>
            </a:pPr>
            <a:endParaRPr lang="fr-FR" altLang="fr-F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2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38" indent="-285745" defTabSz="94772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82" indent="-228596" defTabSz="94772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75" indent="-228596" defTabSz="94772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67" indent="-228596" defTabSz="94772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559" indent="-228596" defTabSz="947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752" indent="-228596" defTabSz="947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945" indent="-228596" defTabSz="947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138" indent="-228596" defTabSz="947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370A525-7BF0-4882-B536-26EC0FF981E5}" type="slidenum">
              <a:rPr lang="nl-NL" altLang="fr-FR" smtClean="0"/>
              <a:pPr eaLnBrk="1" hangingPunct="1"/>
              <a:t>25</a:t>
            </a:fld>
            <a:endParaRPr lang="nl-NL" altLang="fr-FR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1" eaLnBrk="1" hangingPunct="1">
              <a:buFontTx/>
              <a:buChar char="-"/>
            </a:pPr>
            <a:endParaRPr lang="fr-FR" altLang="fr-FR" smtClean="0"/>
          </a:p>
          <a:p>
            <a:pPr eaLnBrk="1" hangingPunct="1">
              <a:buFontTx/>
              <a:buChar char="-"/>
            </a:pPr>
            <a:endParaRPr lang="fr-FR" altLang="fr-FR" smtClean="0"/>
          </a:p>
          <a:p>
            <a:pPr eaLnBrk="1" hangingPunct="1">
              <a:buFontTx/>
              <a:buChar char="-"/>
            </a:pPr>
            <a:endParaRPr lang="fr-FR" altLang="fr-F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2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38" indent="-285745" defTabSz="94772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82" indent="-228596" defTabSz="94772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75" indent="-228596" defTabSz="94772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67" indent="-228596" defTabSz="94772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559" indent="-228596" defTabSz="947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752" indent="-228596" defTabSz="947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945" indent="-228596" defTabSz="947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138" indent="-228596" defTabSz="947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370A525-7BF0-4882-B536-26EC0FF981E5}" type="slidenum">
              <a:rPr lang="nl-NL" altLang="fr-FR" smtClean="0"/>
              <a:pPr eaLnBrk="1" hangingPunct="1"/>
              <a:t>26</a:t>
            </a:fld>
            <a:endParaRPr lang="nl-NL" altLang="fr-FR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1" eaLnBrk="1" hangingPunct="1">
              <a:buFontTx/>
              <a:buChar char="-"/>
            </a:pPr>
            <a:endParaRPr lang="fr-FR" altLang="fr-FR" smtClean="0"/>
          </a:p>
          <a:p>
            <a:pPr eaLnBrk="1" hangingPunct="1">
              <a:buFontTx/>
              <a:buChar char="-"/>
            </a:pPr>
            <a:endParaRPr lang="fr-FR" altLang="fr-FR" smtClean="0"/>
          </a:p>
          <a:p>
            <a:pPr eaLnBrk="1" hangingPunct="1">
              <a:buFontTx/>
              <a:buChar char="-"/>
            </a:pPr>
            <a:endParaRPr lang="fr-FR" alt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2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38" indent="-285745" defTabSz="94772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82" indent="-228596" defTabSz="94772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75" indent="-228596" defTabSz="94772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67" indent="-228596" defTabSz="94772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559" indent="-228596" defTabSz="947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752" indent="-228596" defTabSz="947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945" indent="-228596" defTabSz="947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138" indent="-228596" defTabSz="947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370A525-7BF0-4882-B536-26EC0FF981E5}" type="slidenum">
              <a:rPr lang="nl-NL" altLang="fr-FR" smtClean="0"/>
              <a:pPr eaLnBrk="1" hangingPunct="1"/>
              <a:t>5</a:t>
            </a:fld>
            <a:endParaRPr lang="nl-NL" altLang="fr-FR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1" eaLnBrk="1" hangingPunct="1">
              <a:buFontTx/>
              <a:buChar char="-"/>
            </a:pPr>
            <a:endParaRPr lang="fr-FR" altLang="fr-FR" smtClean="0"/>
          </a:p>
          <a:p>
            <a:pPr eaLnBrk="1" hangingPunct="1">
              <a:buFontTx/>
              <a:buChar char="-"/>
            </a:pPr>
            <a:endParaRPr lang="fr-FR" altLang="fr-FR" smtClean="0"/>
          </a:p>
          <a:p>
            <a:pPr eaLnBrk="1" hangingPunct="1">
              <a:buFontTx/>
              <a:buChar char="-"/>
            </a:pPr>
            <a:endParaRPr lang="fr-FR" alt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2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38" indent="-285745" defTabSz="94772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82" indent="-228596" defTabSz="94772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75" indent="-228596" defTabSz="94772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67" indent="-228596" defTabSz="94772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559" indent="-228596" defTabSz="947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752" indent="-228596" defTabSz="947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945" indent="-228596" defTabSz="947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138" indent="-228596" defTabSz="947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370A525-7BF0-4882-B536-26EC0FF981E5}" type="slidenum">
              <a:rPr lang="nl-NL" altLang="fr-FR" smtClean="0"/>
              <a:pPr eaLnBrk="1" hangingPunct="1"/>
              <a:t>6</a:t>
            </a:fld>
            <a:endParaRPr lang="nl-NL" altLang="fr-FR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1" eaLnBrk="1" hangingPunct="1">
              <a:buFontTx/>
              <a:buChar char="-"/>
            </a:pPr>
            <a:endParaRPr lang="fr-FR" altLang="fr-FR" smtClean="0"/>
          </a:p>
          <a:p>
            <a:pPr eaLnBrk="1" hangingPunct="1">
              <a:buFontTx/>
              <a:buChar char="-"/>
            </a:pPr>
            <a:endParaRPr lang="fr-FR" altLang="fr-FR" smtClean="0"/>
          </a:p>
          <a:p>
            <a:pPr eaLnBrk="1" hangingPunct="1">
              <a:buFontTx/>
              <a:buChar char="-"/>
            </a:pPr>
            <a:endParaRPr lang="fr-FR" alt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alt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2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38" indent="-285745" defTabSz="94772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82" indent="-228596" defTabSz="94772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75" indent="-228596" defTabSz="94772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67" indent="-228596" defTabSz="94772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559" indent="-228596" defTabSz="947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752" indent="-228596" defTabSz="947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945" indent="-228596" defTabSz="947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138" indent="-228596" defTabSz="947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370A525-7BF0-4882-B536-26EC0FF981E5}" type="slidenum">
              <a:rPr lang="nl-NL" altLang="fr-FR" smtClean="0"/>
              <a:pPr eaLnBrk="1" hangingPunct="1"/>
              <a:t>8</a:t>
            </a:fld>
            <a:endParaRPr lang="nl-NL" altLang="fr-FR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1" eaLnBrk="1" hangingPunct="1">
              <a:buFontTx/>
              <a:buChar char="-"/>
            </a:pPr>
            <a:endParaRPr lang="fr-FR" altLang="fr-FR" smtClean="0"/>
          </a:p>
          <a:p>
            <a:pPr eaLnBrk="1" hangingPunct="1">
              <a:buFontTx/>
              <a:buChar char="-"/>
            </a:pPr>
            <a:endParaRPr lang="fr-FR" altLang="fr-FR" smtClean="0"/>
          </a:p>
          <a:p>
            <a:pPr eaLnBrk="1" hangingPunct="1">
              <a:buFontTx/>
              <a:buChar char="-"/>
            </a:pPr>
            <a:endParaRPr lang="fr-FR" alt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2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38" indent="-285745" defTabSz="94772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82" indent="-228596" defTabSz="94772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75" indent="-228596" defTabSz="94772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67" indent="-228596" defTabSz="94772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559" indent="-228596" defTabSz="947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752" indent="-228596" defTabSz="947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945" indent="-228596" defTabSz="947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138" indent="-228596" defTabSz="947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370A525-7BF0-4882-B536-26EC0FF981E5}" type="slidenum">
              <a:rPr lang="nl-NL" altLang="fr-FR" smtClean="0"/>
              <a:pPr eaLnBrk="1" hangingPunct="1"/>
              <a:t>9</a:t>
            </a:fld>
            <a:endParaRPr lang="nl-NL" altLang="fr-FR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1" eaLnBrk="1" hangingPunct="1">
              <a:buFontTx/>
              <a:buChar char="-"/>
            </a:pPr>
            <a:endParaRPr lang="fr-FR" altLang="fr-FR" smtClean="0"/>
          </a:p>
          <a:p>
            <a:pPr eaLnBrk="1" hangingPunct="1">
              <a:buFontTx/>
              <a:buChar char="-"/>
            </a:pPr>
            <a:endParaRPr lang="fr-FR" altLang="fr-FR" smtClean="0"/>
          </a:p>
          <a:p>
            <a:pPr eaLnBrk="1" hangingPunct="1">
              <a:buFontTx/>
              <a:buChar char="-"/>
            </a:pPr>
            <a:endParaRPr lang="fr-FR" alt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2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38" indent="-285745" defTabSz="94772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82" indent="-228596" defTabSz="94772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75" indent="-228596" defTabSz="94772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67" indent="-228596" defTabSz="94772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559" indent="-228596" defTabSz="947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752" indent="-228596" defTabSz="947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945" indent="-228596" defTabSz="947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138" indent="-228596" defTabSz="947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370A525-7BF0-4882-B536-26EC0FF981E5}" type="slidenum">
              <a:rPr lang="nl-NL" altLang="fr-FR" smtClean="0"/>
              <a:pPr eaLnBrk="1" hangingPunct="1"/>
              <a:t>10</a:t>
            </a:fld>
            <a:endParaRPr lang="nl-NL" altLang="fr-FR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1" eaLnBrk="1" hangingPunct="1">
              <a:buFontTx/>
              <a:buChar char="-"/>
            </a:pPr>
            <a:endParaRPr lang="fr-FR" altLang="fr-FR" smtClean="0"/>
          </a:p>
          <a:p>
            <a:pPr eaLnBrk="1" hangingPunct="1">
              <a:buFontTx/>
              <a:buChar char="-"/>
            </a:pPr>
            <a:endParaRPr lang="fr-FR" altLang="fr-FR" smtClean="0"/>
          </a:p>
          <a:p>
            <a:pPr eaLnBrk="1" hangingPunct="1">
              <a:buFontTx/>
              <a:buChar char="-"/>
            </a:pPr>
            <a:endParaRPr lang="fr-FR" alt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2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38" indent="-285745" defTabSz="94772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82" indent="-228596" defTabSz="94772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75" indent="-228596" defTabSz="94772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67" indent="-228596" defTabSz="94772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559" indent="-228596" defTabSz="947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752" indent="-228596" defTabSz="947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945" indent="-228596" defTabSz="947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138" indent="-228596" defTabSz="947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370A525-7BF0-4882-B536-26EC0FF981E5}" type="slidenum">
              <a:rPr lang="nl-NL" altLang="fr-FR" smtClean="0"/>
              <a:pPr eaLnBrk="1" hangingPunct="1"/>
              <a:t>12</a:t>
            </a:fld>
            <a:endParaRPr lang="nl-NL" altLang="fr-FR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1" eaLnBrk="1" hangingPunct="1">
              <a:buFontTx/>
              <a:buChar char="-"/>
            </a:pPr>
            <a:endParaRPr lang="fr-FR" altLang="fr-FR" smtClean="0"/>
          </a:p>
          <a:p>
            <a:pPr eaLnBrk="1" hangingPunct="1">
              <a:buFontTx/>
              <a:buChar char="-"/>
            </a:pPr>
            <a:endParaRPr lang="fr-FR" altLang="fr-FR" smtClean="0"/>
          </a:p>
          <a:p>
            <a:pPr eaLnBrk="1" hangingPunct="1">
              <a:buFontTx/>
              <a:buChar char="-"/>
            </a:pPr>
            <a:endParaRPr lang="fr-FR" alt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772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38" indent="-285745" defTabSz="94772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982" indent="-228596" defTabSz="94772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175" indent="-228596" defTabSz="94772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367" indent="-228596" defTabSz="94772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559" indent="-228596" defTabSz="947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752" indent="-228596" defTabSz="947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945" indent="-228596" defTabSz="947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138" indent="-228596" defTabSz="9477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370A525-7BF0-4882-B536-26EC0FF981E5}" type="slidenum">
              <a:rPr lang="nl-NL" altLang="fr-FR" smtClean="0"/>
              <a:pPr eaLnBrk="1" hangingPunct="1"/>
              <a:t>13</a:t>
            </a:fld>
            <a:endParaRPr lang="nl-NL" altLang="fr-FR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1" eaLnBrk="1" hangingPunct="1">
              <a:buFontTx/>
              <a:buChar char="-"/>
            </a:pPr>
            <a:endParaRPr lang="fr-FR" altLang="fr-FR" smtClean="0"/>
          </a:p>
          <a:p>
            <a:pPr eaLnBrk="1" hangingPunct="1">
              <a:buFontTx/>
              <a:buChar char="-"/>
            </a:pPr>
            <a:endParaRPr lang="fr-FR" altLang="fr-FR" smtClean="0"/>
          </a:p>
          <a:p>
            <a:pPr eaLnBrk="1" hangingPunct="1">
              <a:buFontTx/>
              <a:buChar char="-"/>
            </a:pPr>
            <a:endParaRPr lang="fr-FR" alt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LF_wirefram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6" t="16020" r="31919" b="36217"/>
          <a:stretch/>
        </p:blipFill>
        <p:spPr>
          <a:xfrm>
            <a:off x="0" y="1542238"/>
            <a:ext cx="9144000" cy="4832739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9079" y="4721969"/>
            <a:ext cx="4855714" cy="1170686"/>
          </a:xfrm>
        </p:spPr>
        <p:txBody>
          <a:bodyPr tIns="0" bIns="0"/>
          <a:lstStyle>
            <a:lvl1pPr marL="0" indent="0" algn="l">
              <a:lnSpc>
                <a:spcPct val="150000"/>
              </a:lnSpc>
              <a:spcBef>
                <a:spcPts val="0"/>
              </a:spcBef>
              <a:buNone/>
              <a:defRPr sz="1400" b="1">
                <a:solidFill>
                  <a:srgbClr val="183071"/>
                </a:solidFill>
              </a:defRPr>
            </a:lvl1pPr>
            <a:lvl2pPr marL="0" indent="985838" algn="l">
              <a:lnSpc>
                <a:spcPct val="150000"/>
              </a:lnSpc>
              <a:buNone/>
              <a:defRPr sz="1400">
                <a:solidFill>
                  <a:srgbClr val="18307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1C122-555E-964B-AC0E-E6A2C308AA5E}" type="datetime3">
              <a:rPr lang="en-GB" smtClean="0"/>
              <a:pPr/>
              <a:t>10 May, 2015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-1"/>
            <a:ext cx="2286000" cy="180000"/>
          </a:xfrm>
          <a:prstGeom prst="rect">
            <a:avLst/>
          </a:prstGeom>
          <a:solidFill>
            <a:srgbClr val="FFD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2286000" y="-1"/>
            <a:ext cx="2286000" cy="180000"/>
          </a:xfrm>
          <a:prstGeom prst="rect">
            <a:avLst/>
          </a:prstGeom>
          <a:solidFill>
            <a:srgbClr val="0B51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572000" y="-1"/>
            <a:ext cx="2286000" cy="180000"/>
          </a:xfrm>
          <a:prstGeom prst="rect">
            <a:avLst/>
          </a:prstGeom>
          <a:solidFill>
            <a:srgbClr val="2370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6858000" y="-1"/>
            <a:ext cx="2286000" cy="180000"/>
          </a:xfrm>
          <a:prstGeom prst="rect">
            <a:avLst/>
          </a:prstGeom>
          <a:solidFill>
            <a:srgbClr val="289A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1420200"/>
            <a:ext cx="9144000" cy="180000"/>
          </a:xfrm>
          <a:prstGeom prst="rect">
            <a:avLst/>
          </a:prstGeom>
          <a:solidFill>
            <a:srgbClr val="1830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ELF_logo_rgb_for_we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01" y="179998"/>
            <a:ext cx="3287378" cy="1243625"/>
          </a:xfrm>
          <a:prstGeom prst="rect">
            <a:avLst/>
          </a:prstGeom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286000" y="2428565"/>
            <a:ext cx="4567238" cy="1924050"/>
          </a:xfrm>
        </p:spPr>
        <p:txBody>
          <a:bodyPr/>
          <a:lstStyle>
            <a:lvl1pPr marL="0" indent="0">
              <a:buNone/>
              <a:defRPr sz="40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4" name="Subtitle 1"/>
          <p:cNvSpPr txBox="1">
            <a:spLocks/>
          </p:cNvSpPr>
          <p:nvPr userDrawn="1"/>
        </p:nvSpPr>
        <p:spPr>
          <a:xfrm>
            <a:off x="1735330" y="4714080"/>
            <a:ext cx="1825302" cy="1428869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>
            <a:lvl1pPr marL="269875" indent="-269875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rgbClr val="FFDC00"/>
              </a:buClr>
              <a:buSzPct val="115000"/>
              <a:buFont typeface="Wingdings" charset="2"/>
              <a:buChar char=""/>
              <a:defRPr sz="1800" kern="1200">
                <a:solidFill>
                  <a:srgbClr val="183071"/>
                </a:solidFill>
                <a:latin typeface="+mn-lt"/>
                <a:ea typeface="+mn-ea"/>
                <a:cs typeface="+mn-cs"/>
              </a:defRPr>
            </a:lvl1pPr>
            <a:lvl2pPr marL="269875" indent="-269875" algn="l" defTabSz="457200" rtl="0" eaLnBrk="1" latinLnBrk="0" hangingPunct="1">
              <a:spcBef>
                <a:spcPct val="20000"/>
              </a:spcBef>
              <a:buClr>
                <a:srgbClr val="289ADC"/>
              </a:buClr>
              <a:buFont typeface="Arial"/>
              <a:buNone/>
              <a:defRPr sz="1800" b="1" kern="1200">
                <a:solidFill>
                  <a:srgbClr val="289ADC"/>
                </a:solidFill>
                <a:latin typeface="+mn-lt"/>
                <a:ea typeface="+mn-ea"/>
                <a:cs typeface="+mn-cs"/>
              </a:defRPr>
            </a:lvl2pPr>
            <a:lvl3pPr marL="446088" indent="-176213" algn="l" defTabSz="457200" rtl="0" eaLnBrk="1" latinLnBrk="0" hangingPunct="1">
              <a:spcBef>
                <a:spcPct val="20000"/>
              </a:spcBef>
              <a:buClr>
                <a:srgbClr val="2370BC"/>
              </a:buClr>
              <a:buSzPct val="110000"/>
              <a:buFont typeface="Wingdings" charset="2"/>
              <a:buChar char=""/>
              <a:defRPr sz="1800" kern="1200">
                <a:solidFill>
                  <a:srgbClr val="18307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400" b="1" dirty="0" smtClean="0">
                <a:solidFill>
                  <a:srgbClr val="289ADC"/>
                </a:solidFill>
              </a:rPr>
              <a:t>Presentation to: </a:t>
            </a:r>
          </a:p>
          <a:p>
            <a:pPr marL="0" indent="0" algn="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400" b="1" dirty="0" smtClean="0">
                <a:solidFill>
                  <a:srgbClr val="289ADC"/>
                </a:solidFill>
              </a:rPr>
              <a:t>Author: </a:t>
            </a:r>
          </a:p>
          <a:p>
            <a:pPr marL="0" indent="0" algn="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GB" sz="1400" b="1" dirty="0" smtClean="0">
                <a:solidFill>
                  <a:srgbClr val="289ADC"/>
                </a:solidFill>
              </a:rPr>
              <a:t>Date: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1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38125" y="6510338"/>
            <a:ext cx="2895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198813" y="6510338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002593-E6AC-4634-B815-7422A69454E0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5544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LF_wirefram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6" t="11181" r="31953" b="35683"/>
          <a:stretch/>
        </p:blipFill>
        <p:spPr>
          <a:xfrm>
            <a:off x="0" y="761738"/>
            <a:ext cx="9144000" cy="562081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688" y="2010974"/>
            <a:ext cx="7885778" cy="4115189"/>
          </a:xfrm>
        </p:spPr>
        <p:txBody>
          <a:bodyPr/>
          <a:lstStyle>
            <a:lvl1pPr>
              <a:buClr>
                <a:srgbClr val="FFDC00"/>
              </a:buClr>
              <a:buSzPct val="112000"/>
              <a:defRPr/>
            </a:lvl1pPr>
            <a:lvl2pPr marL="269875" indent="0">
              <a:buNone/>
              <a:defRPr b="1">
                <a:solidFill>
                  <a:srgbClr val="289ADC"/>
                </a:solidFill>
              </a:defRPr>
            </a:lvl2pPr>
            <a:lvl3pPr marL="538163" indent="-268288">
              <a:buClr>
                <a:srgbClr val="2370BC"/>
              </a:buClr>
              <a:buSzPct val="120000"/>
              <a:buFont typeface="Wingdings" charset="2"/>
              <a:buChar char=""/>
              <a:defRPr sz="1400"/>
            </a:lvl3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FF5CE-ADC7-2F48-931D-742BBC3D3A4F}" type="datetime3">
              <a:rPr lang="en-GB" smtClean="0"/>
              <a:pPr/>
              <a:t>10 May, 2015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-1"/>
            <a:ext cx="2286000" cy="180000"/>
          </a:xfrm>
          <a:prstGeom prst="rect">
            <a:avLst/>
          </a:prstGeom>
          <a:solidFill>
            <a:srgbClr val="FFD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2286000" y="-1"/>
            <a:ext cx="2286000" cy="180000"/>
          </a:xfrm>
          <a:prstGeom prst="rect">
            <a:avLst/>
          </a:prstGeom>
          <a:solidFill>
            <a:srgbClr val="0B51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572000" y="-1"/>
            <a:ext cx="2286000" cy="180000"/>
          </a:xfrm>
          <a:prstGeom prst="rect">
            <a:avLst/>
          </a:prstGeom>
          <a:solidFill>
            <a:srgbClr val="2370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6858000" y="-1"/>
            <a:ext cx="2286000" cy="180000"/>
          </a:xfrm>
          <a:prstGeom prst="rect">
            <a:avLst/>
          </a:prstGeom>
          <a:solidFill>
            <a:srgbClr val="289A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761738"/>
            <a:ext cx="9144000" cy="72000"/>
          </a:xfrm>
          <a:prstGeom prst="rect">
            <a:avLst/>
          </a:prstGeom>
          <a:solidFill>
            <a:srgbClr val="1830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ELF_logo_rgb_for_we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02" y="238787"/>
            <a:ext cx="1314951" cy="49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067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ELF_wirefram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6" t="11181" r="31953" b="35683"/>
          <a:stretch/>
        </p:blipFill>
        <p:spPr>
          <a:xfrm>
            <a:off x="0" y="761738"/>
            <a:ext cx="9144000" cy="5620811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4CB2E-D1B9-1540-82B8-0C55BAE330BA}" type="datetime3">
              <a:rPr lang="en-GB" smtClean="0"/>
              <a:pPr/>
              <a:t>10 May, 2015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-1"/>
            <a:ext cx="2286000" cy="180000"/>
          </a:xfrm>
          <a:prstGeom prst="rect">
            <a:avLst/>
          </a:prstGeom>
          <a:solidFill>
            <a:srgbClr val="FFD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286000" y="-1"/>
            <a:ext cx="2286000" cy="180000"/>
          </a:xfrm>
          <a:prstGeom prst="rect">
            <a:avLst/>
          </a:prstGeom>
          <a:solidFill>
            <a:srgbClr val="0B51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4572000" y="-1"/>
            <a:ext cx="2286000" cy="180000"/>
          </a:xfrm>
          <a:prstGeom prst="rect">
            <a:avLst/>
          </a:prstGeom>
          <a:solidFill>
            <a:srgbClr val="2370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6858000" y="-1"/>
            <a:ext cx="2286000" cy="180000"/>
          </a:xfrm>
          <a:prstGeom prst="rect">
            <a:avLst/>
          </a:prstGeom>
          <a:solidFill>
            <a:srgbClr val="289A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761738"/>
            <a:ext cx="9144000" cy="72000"/>
          </a:xfrm>
          <a:prstGeom prst="rect">
            <a:avLst/>
          </a:prstGeom>
          <a:solidFill>
            <a:srgbClr val="1830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ELF_logo_rgb_for_we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02" y="238787"/>
            <a:ext cx="1314951" cy="49745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76274" y="2393950"/>
            <a:ext cx="6837651" cy="1881187"/>
          </a:xfrm>
        </p:spPr>
        <p:txBody>
          <a:bodyPr tIns="0"/>
          <a:lstStyle>
            <a:lvl1pPr marL="0" indent="0">
              <a:buNone/>
              <a:defRPr sz="4000">
                <a:solidFill>
                  <a:srgbClr val="289ADC"/>
                </a:solidFill>
              </a:defRPr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882959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LF_wirefram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6" t="11181" r="31953" b="35683"/>
          <a:stretch/>
        </p:blipFill>
        <p:spPr>
          <a:xfrm>
            <a:off x="0" y="761738"/>
            <a:ext cx="9144000" cy="5620811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-1"/>
            <a:ext cx="2286000" cy="180000"/>
          </a:xfrm>
          <a:prstGeom prst="rect">
            <a:avLst/>
          </a:prstGeom>
          <a:solidFill>
            <a:srgbClr val="FFD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2286000" y="-1"/>
            <a:ext cx="2286000" cy="180000"/>
          </a:xfrm>
          <a:prstGeom prst="rect">
            <a:avLst/>
          </a:prstGeom>
          <a:solidFill>
            <a:srgbClr val="0B51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572000" y="-1"/>
            <a:ext cx="2286000" cy="180000"/>
          </a:xfrm>
          <a:prstGeom prst="rect">
            <a:avLst/>
          </a:prstGeom>
          <a:solidFill>
            <a:srgbClr val="2370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6858000" y="-1"/>
            <a:ext cx="2286000" cy="180000"/>
          </a:xfrm>
          <a:prstGeom prst="rect">
            <a:avLst/>
          </a:prstGeom>
          <a:solidFill>
            <a:srgbClr val="289A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761738"/>
            <a:ext cx="9144000" cy="72000"/>
          </a:xfrm>
          <a:prstGeom prst="rect">
            <a:avLst/>
          </a:prstGeom>
          <a:solidFill>
            <a:srgbClr val="1830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ELF_logo_rgb_for_we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02" y="238787"/>
            <a:ext cx="1314951" cy="49745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0E2DB-009B-014F-B16B-65823D2FF64A}" type="datetime3">
              <a:rPr lang="en-GB" smtClean="0"/>
              <a:pPr/>
              <a:t>10 May, 2015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687950" y="2010909"/>
            <a:ext cx="7895663" cy="1093270"/>
          </a:xfrm>
        </p:spPr>
        <p:txBody>
          <a:bodyPr/>
          <a:lstStyle>
            <a:lvl1pPr marL="0" indent="0">
              <a:buNone/>
              <a:defRPr b="1">
                <a:solidFill>
                  <a:srgbClr val="289ADC"/>
                </a:solidFill>
              </a:defRPr>
            </a:lvl1pPr>
            <a:lvl2pPr marL="269875" indent="-269875">
              <a:defRPr sz="1800" b="0">
                <a:solidFill>
                  <a:srgbClr val="183071"/>
                </a:solidFill>
              </a:defRPr>
            </a:lvl2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/>
          </p:nvPr>
        </p:nvSpPr>
        <p:spPr>
          <a:xfrm>
            <a:off x="676275" y="1152525"/>
            <a:ext cx="7907338" cy="606425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18" name="Rounded Rectangle 17"/>
          <p:cNvSpPr/>
          <p:nvPr userDrawn="1"/>
        </p:nvSpPr>
        <p:spPr>
          <a:xfrm>
            <a:off x="680621" y="2993112"/>
            <a:ext cx="7849581" cy="3052988"/>
          </a:xfrm>
          <a:prstGeom prst="roundRect">
            <a:avLst>
              <a:gd name="adj" fmla="val 6093"/>
            </a:avLst>
          </a:prstGeom>
          <a:solidFill>
            <a:schemeClr val="accent5">
              <a:lumMod val="40000"/>
              <a:lumOff val="60000"/>
            </a:schemeClr>
          </a:solidFill>
          <a:ln w="25400">
            <a:solidFill>
              <a:srgbClr val="0B51A3"/>
            </a:solidFill>
          </a:ln>
          <a:effectLst>
            <a:outerShdw blurRad="190500" dir="5400000" rotWithShape="0">
              <a:srgbClr val="000000">
                <a:alpha val="6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hart Placeholder 16"/>
          <p:cNvSpPr>
            <a:spLocks noGrp="1"/>
          </p:cNvSpPr>
          <p:nvPr>
            <p:ph type="chart" sz="quarter" idx="15"/>
          </p:nvPr>
        </p:nvSpPr>
        <p:spPr>
          <a:xfrm>
            <a:off x="993682" y="3210003"/>
            <a:ext cx="7166982" cy="2704397"/>
          </a:xfrm>
        </p:spPr>
        <p:txBody>
          <a:bodyPr/>
          <a:lstStyle>
            <a:lvl1pPr marL="0" indent="0">
              <a:buNone/>
              <a:defRPr sz="1400"/>
            </a:lvl1pPr>
          </a:lstStyle>
          <a:p>
            <a:r>
              <a:rPr lang="nb-NO" smtClean="0"/>
              <a:t>Klikk ikonet for å legge til et diagram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35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LF_wirefram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6" t="11181" r="31953" b="35683"/>
          <a:stretch/>
        </p:blipFill>
        <p:spPr>
          <a:xfrm>
            <a:off x="0" y="736237"/>
            <a:ext cx="9144000" cy="562081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-1"/>
            <a:ext cx="2286000" cy="180000"/>
          </a:xfrm>
          <a:prstGeom prst="rect">
            <a:avLst/>
          </a:prstGeom>
          <a:solidFill>
            <a:srgbClr val="FFD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286000" y="-1"/>
            <a:ext cx="2286000" cy="180000"/>
          </a:xfrm>
          <a:prstGeom prst="rect">
            <a:avLst/>
          </a:prstGeom>
          <a:solidFill>
            <a:srgbClr val="0B51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572000" y="-1"/>
            <a:ext cx="2286000" cy="180000"/>
          </a:xfrm>
          <a:prstGeom prst="rect">
            <a:avLst/>
          </a:prstGeom>
          <a:solidFill>
            <a:srgbClr val="2370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6858000" y="-1"/>
            <a:ext cx="2286000" cy="180000"/>
          </a:xfrm>
          <a:prstGeom prst="rect">
            <a:avLst/>
          </a:prstGeom>
          <a:solidFill>
            <a:srgbClr val="289A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761738"/>
            <a:ext cx="9144000" cy="72000"/>
          </a:xfrm>
          <a:prstGeom prst="rect">
            <a:avLst/>
          </a:prstGeom>
          <a:solidFill>
            <a:srgbClr val="1830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ELF_logo_rgb_for_we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02" y="238787"/>
            <a:ext cx="1314951" cy="497450"/>
          </a:xfrm>
          <a:prstGeom prst="rect">
            <a:avLst/>
          </a:prstGeom>
        </p:spPr>
      </p:pic>
      <p:sp>
        <p:nvSpPr>
          <p:cNvPr id="12" name="Rounded Rectangle 11"/>
          <p:cNvSpPr/>
          <p:nvPr userDrawn="1"/>
        </p:nvSpPr>
        <p:spPr>
          <a:xfrm>
            <a:off x="3833395" y="1974850"/>
            <a:ext cx="4853406" cy="4071250"/>
          </a:xfrm>
          <a:prstGeom prst="roundRect">
            <a:avLst>
              <a:gd name="adj" fmla="val 6093"/>
            </a:avLst>
          </a:prstGeom>
          <a:solidFill>
            <a:schemeClr val="bg1"/>
          </a:solidFill>
          <a:ln w="25400">
            <a:solidFill>
              <a:srgbClr val="0B51A3"/>
            </a:solidFill>
          </a:ln>
          <a:effectLst>
            <a:outerShdw blurRad="190500" dir="5400000" rotWithShape="0">
              <a:srgbClr val="000000">
                <a:alpha val="6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214C3-A0E5-3D4F-AFBE-735D105BCCD5}" type="datetime3">
              <a:rPr lang="en-GB" smtClean="0"/>
              <a:pPr/>
              <a:t>10 May, 2015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663575" y="1998366"/>
            <a:ext cx="3016955" cy="4071250"/>
          </a:xfrm>
        </p:spPr>
        <p:txBody>
          <a:bodyPr/>
          <a:lstStyle>
            <a:lvl1pPr marL="0" indent="0">
              <a:buNone/>
              <a:defRPr b="1">
                <a:solidFill>
                  <a:srgbClr val="289ADC"/>
                </a:solidFill>
              </a:defRPr>
            </a:lvl1pPr>
            <a:lvl2pPr marL="0" indent="0">
              <a:buFont typeface="Arial"/>
              <a:buNone/>
              <a:defRPr b="0">
                <a:solidFill>
                  <a:srgbClr val="183071"/>
                </a:solidFill>
              </a:defRPr>
            </a:lvl2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</p:txBody>
      </p:sp>
      <p:sp>
        <p:nvSpPr>
          <p:cNvPr id="16" name="Chart Placeholder 15"/>
          <p:cNvSpPr>
            <a:spLocks noGrp="1"/>
          </p:cNvSpPr>
          <p:nvPr>
            <p:ph type="chart" sz="quarter" idx="13"/>
          </p:nvPr>
        </p:nvSpPr>
        <p:spPr>
          <a:xfrm>
            <a:off x="4056814" y="2174875"/>
            <a:ext cx="4409580" cy="368141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smtClean="0"/>
              <a:t>Klikk ikonet for å legge til et diagram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43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LF_wirefram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6" t="11181" r="31953" b="35683"/>
          <a:stretch/>
        </p:blipFill>
        <p:spPr>
          <a:xfrm>
            <a:off x="0" y="761738"/>
            <a:ext cx="9144000" cy="5620811"/>
          </a:xfrm>
          <a:prstGeom prst="rect">
            <a:avLst/>
          </a:prstGeom>
        </p:spPr>
      </p:pic>
      <p:sp>
        <p:nvSpPr>
          <p:cNvPr id="16" name="Rounded Rectangle 15"/>
          <p:cNvSpPr/>
          <p:nvPr userDrawn="1"/>
        </p:nvSpPr>
        <p:spPr>
          <a:xfrm>
            <a:off x="680621" y="1265642"/>
            <a:ext cx="7750497" cy="4789857"/>
          </a:xfrm>
          <a:prstGeom prst="roundRect">
            <a:avLst>
              <a:gd name="adj" fmla="val 6093"/>
            </a:avLst>
          </a:prstGeom>
          <a:solidFill>
            <a:schemeClr val="bg1"/>
          </a:solidFill>
          <a:ln w="12700">
            <a:noFill/>
          </a:ln>
          <a:effectLst>
            <a:outerShdw blurRad="190500" dir="5400000" rotWithShape="0">
              <a:srgbClr val="000000">
                <a:alpha val="60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7388" y="1265641"/>
            <a:ext cx="7743730" cy="3961850"/>
          </a:xfrm>
          <a:prstGeom prst="roundRect">
            <a:avLst>
              <a:gd name="adj" fmla="val 7197"/>
            </a:avLst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-1"/>
            <a:ext cx="2286000" cy="180000"/>
          </a:xfrm>
          <a:prstGeom prst="rect">
            <a:avLst/>
          </a:prstGeom>
          <a:solidFill>
            <a:srgbClr val="FFD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2286000" y="-1"/>
            <a:ext cx="2286000" cy="180000"/>
          </a:xfrm>
          <a:prstGeom prst="rect">
            <a:avLst/>
          </a:prstGeom>
          <a:solidFill>
            <a:srgbClr val="0B51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4572000" y="-1"/>
            <a:ext cx="2286000" cy="180000"/>
          </a:xfrm>
          <a:prstGeom prst="rect">
            <a:avLst/>
          </a:prstGeom>
          <a:solidFill>
            <a:srgbClr val="2370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858000" y="-1"/>
            <a:ext cx="2286000" cy="180000"/>
          </a:xfrm>
          <a:prstGeom prst="rect">
            <a:avLst/>
          </a:prstGeom>
          <a:solidFill>
            <a:srgbClr val="289A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761738"/>
            <a:ext cx="9144000" cy="72000"/>
          </a:xfrm>
          <a:prstGeom prst="rect">
            <a:avLst/>
          </a:prstGeom>
          <a:solidFill>
            <a:srgbClr val="1830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ELF_logo_rgb_for_we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02" y="238787"/>
            <a:ext cx="1314951" cy="497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388" y="4882280"/>
            <a:ext cx="7743730" cy="714646"/>
          </a:xfrm>
          <a:solidFill>
            <a:schemeClr val="bg1"/>
          </a:solidFill>
        </p:spPr>
        <p:txBody>
          <a:bodyPr lIns="360000" tIns="360000" rIns="360000"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8023" y="5667476"/>
            <a:ext cx="7347818" cy="282198"/>
          </a:xfrm>
        </p:spPr>
        <p:txBody>
          <a:bodyPr/>
          <a:lstStyle>
            <a:lvl1pPr marL="0" indent="0">
              <a:buNone/>
              <a:defRPr sz="1200" b="0" i="1">
                <a:solidFill>
                  <a:schemeClr val="tx1"/>
                </a:solidFill>
                <a:latin typeface="Calibri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DD80A-5C8A-7841-8B77-D9204755AE84}" type="datetime3">
              <a:rPr lang="en-GB" smtClean="0"/>
              <a:pPr/>
              <a:t>10 May, 2015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221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LF_wirefram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6" t="11181" r="31953" b="35683"/>
          <a:stretch/>
        </p:blipFill>
        <p:spPr>
          <a:xfrm>
            <a:off x="0" y="761738"/>
            <a:ext cx="9144000" cy="5620811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-1"/>
            <a:ext cx="2286000" cy="180000"/>
          </a:xfrm>
          <a:prstGeom prst="rect">
            <a:avLst/>
          </a:prstGeom>
          <a:solidFill>
            <a:srgbClr val="FFD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2286000" y="-1"/>
            <a:ext cx="2286000" cy="180000"/>
          </a:xfrm>
          <a:prstGeom prst="rect">
            <a:avLst/>
          </a:prstGeom>
          <a:solidFill>
            <a:srgbClr val="0B51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4572000" y="-1"/>
            <a:ext cx="2286000" cy="180000"/>
          </a:xfrm>
          <a:prstGeom prst="rect">
            <a:avLst/>
          </a:prstGeom>
          <a:solidFill>
            <a:srgbClr val="2370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6858000" y="-1"/>
            <a:ext cx="2286000" cy="180000"/>
          </a:xfrm>
          <a:prstGeom prst="rect">
            <a:avLst/>
          </a:prstGeom>
          <a:solidFill>
            <a:srgbClr val="289A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761738"/>
            <a:ext cx="9144000" cy="72000"/>
          </a:xfrm>
          <a:prstGeom prst="rect">
            <a:avLst/>
          </a:prstGeom>
          <a:solidFill>
            <a:srgbClr val="1830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ELF_logo_rgb_for_we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02" y="238787"/>
            <a:ext cx="1314951" cy="497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0AF3B-029F-D54A-9ECB-7157EFB35459}" type="datetime3">
              <a:rPr lang="en-GB" smtClean="0"/>
              <a:pPr/>
              <a:t>10 May, 2015</a:t>
            </a:fld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674688" y="1998903"/>
            <a:ext cx="3711575" cy="3938347"/>
          </a:xfrm>
        </p:spPr>
        <p:txBody>
          <a:bodyPr/>
          <a:lstStyle>
            <a:lvl2pPr marL="0" indent="0">
              <a:defRPr/>
            </a:lvl2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572000" y="1998663"/>
            <a:ext cx="4114800" cy="3938587"/>
          </a:xfrm>
          <a:prstGeom prst="roundRect">
            <a:avLst>
              <a:gd name="adj" fmla="val 7113"/>
            </a:avLst>
          </a:prstGeom>
          <a:solidFill>
            <a:schemeClr val="bg1"/>
          </a:solidFill>
          <a:ln w="25400">
            <a:solidFill>
              <a:srgbClr val="183071"/>
            </a:solidFill>
          </a:ln>
          <a:effectLst>
            <a:outerShdw blurRad="193675" dir="2700000" algn="tl" rotWithShape="0">
              <a:srgbClr val="000000">
                <a:alpha val="43000"/>
              </a:srgbClr>
            </a:outerShdw>
          </a:effectLst>
        </p:spPr>
        <p:txBody>
          <a:bodyPr/>
          <a:lstStyle>
            <a:lvl1pPr marL="0" indent="0">
              <a:buNone/>
              <a:defRPr sz="1100"/>
            </a:lvl1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4"/>
          </p:nvPr>
        </p:nvSpPr>
        <p:spPr>
          <a:xfrm>
            <a:off x="7807897" y="2210881"/>
            <a:ext cx="682053" cy="775714"/>
          </a:xfrm>
          <a:prstGeom prst="roundRect">
            <a:avLst>
              <a:gd name="adj" fmla="val 12016"/>
            </a:avLst>
          </a:prstGeom>
          <a:solidFill>
            <a:schemeClr val="bg1"/>
          </a:solidFill>
          <a:ln w="12700">
            <a:solidFill>
              <a:srgbClr val="183071"/>
            </a:solidFill>
          </a:ln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22" name="Picture Placeholder 18"/>
          <p:cNvSpPr>
            <a:spLocks noGrp="1"/>
          </p:cNvSpPr>
          <p:nvPr>
            <p:ph type="pic" sz="quarter" idx="15"/>
          </p:nvPr>
        </p:nvSpPr>
        <p:spPr>
          <a:xfrm>
            <a:off x="7807897" y="3123995"/>
            <a:ext cx="682053" cy="775714"/>
          </a:xfrm>
          <a:prstGeom prst="roundRect">
            <a:avLst>
              <a:gd name="adj" fmla="val 12016"/>
            </a:avLst>
          </a:prstGeom>
          <a:solidFill>
            <a:schemeClr val="bg1"/>
          </a:solidFill>
          <a:ln w="12700">
            <a:solidFill>
              <a:srgbClr val="183071"/>
            </a:solidFill>
          </a:ln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23" name="Picture Placeholder 18"/>
          <p:cNvSpPr>
            <a:spLocks noGrp="1"/>
          </p:cNvSpPr>
          <p:nvPr>
            <p:ph type="pic" sz="quarter" idx="16"/>
          </p:nvPr>
        </p:nvSpPr>
        <p:spPr>
          <a:xfrm>
            <a:off x="7807897" y="4037109"/>
            <a:ext cx="682053" cy="775714"/>
          </a:xfrm>
          <a:prstGeom prst="roundRect">
            <a:avLst>
              <a:gd name="adj" fmla="val 12016"/>
            </a:avLst>
          </a:prstGeom>
          <a:solidFill>
            <a:schemeClr val="bg1"/>
          </a:solidFill>
          <a:ln w="12700">
            <a:solidFill>
              <a:srgbClr val="183071"/>
            </a:solidFill>
          </a:ln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24" name="Picture Placeholder 18"/>
          <p:cNvSpPr>
            <a:spLocks noGrp="1"/>
          </p:cNvSpPr>
          <p:nvPr>
            <p:ph type="pic" sz="quarter" idx="17"/>
          </p:nvPr>
        </p:nvSpPr>
        <p:spPr>
          <a:xfrm>
            <a:off x="7807897" y="4950222"/>
            <a:ext cx="682053" cy="775714"/>
          </a:xfrm>
          <a:prstGeom prst="roundRect">
            <a:avLst>
              <a:gd name="adj" fmla="val 12016"/>
            </a:avLst>
          </a:prstGeom>
          <a:solidFill>
            <a:schemeClr val="bg1"/>
          </a:solidFill>
          <a:ln w="12700">
            <a:solidFill>
              <a:srgbClr val="183071"/>
            </a:solidFill>
          </a:ln>
        </p:spPr>
        <p:txBody>
          <a:bodyPr/>
          <a:lstStyle>
            <a:lvl1pPr marL="0" indent="0">
              <a:buNone/>
              <a:defRPr sz="800"/>
            </a:lvl1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87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LF_wireframe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6" t="11181" r="31953" b="35683"/>
          <a:stretch/>
        </p:blipFill>
        <p:spPr>
          <a:xfrm>
            <a:off x="0" y="761738"/>
            <a:ext cx="9144000" cy="562081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-1"/>
            <a:ext cx="2286000" cy="180000"/>
          </a:xfrm>
          <a:prstGeom prst="rect">
            <a:avLst/>
          </a:prstGeom>
          <a:solidFill>
            <a:srgbClr val="FFDC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286000" y="-1"/>
            <a:ext cx="2286000" cy="180000"/>
          </a:xfrm>
          <a:prstGeom prst="rect">
            <a:avLst/>
          </a:prstGeom>
          <a:solidFill>
            <a:srgbClr val="0B51A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572000" y="-1"/>
            <a:ext cx="2286000" cy="180000"/>
          </a:xfrm>
          <a:prstGeom prst="rect">
            <a:avLst/>
          </a:prstGeom>
          <a:solidFill>
            <a:srgbClr val="2370B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6858000" y="-1"/>
            <a:ext cx="2286000" cy="180000"/>
          </a:xfrm>
          <a:prstGeom prst="rect">
            <a:avLst/>
          </a:prstGeom>
          <a:solidFill>
            <a:srgbClr val="289AD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761738"/>
            <a:ext cx="9144000" cy="72000"/>
          </a:xfrm>
          <a:prstGeom prst="rect">
            <a:avLst/>
          </a:prstGeom>
          <a:solidFill>
            <a:srgbClr val="1830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ELF_logo_rgb_for_we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02" y="238787"/>
            <a:ext cx="1314951" cy="497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A1FA8-6318-2449-917F-CE9F88D30FAC}" type="datetime3">
              <a:rPr lang="en-GB" smtClean="0"/>
              <a:pPr/>
              <a:t>10 May, 2015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674688" y="2011310"/>
            <a:ext cx="7756430" cy="3926607"/>
          </a:xfrm>
        </p:spPr>
        <p:txBody>
          <a:bodyPr/>
          <a:lstStyle>
            <a:lvl3pPr>
              <a:defRPr sz="1100">
                <a:solidFill>
                  <a:srgbClr val="000000"/>
                </a:solidFill>
              </a:defRPr>
            </a:lvl3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</p:txBody>
      </p:sp>
      <p:sp>
        <p:nvSpPr>
          <p:cNvPr id="15" name="Table Placeholder 14"/>
          <p:cNvSpPr>
            <a:spLocks noGrp="1"/>
          </p:cNvSpPr>
          <p:nvPr>
            <p:ph type="tbl" sz="quarter" idx="13"/>
          </p:nvPr>
        </p:nvSpPr>
        <p:spPr>
          <a:xfrm>
            <a:off x="680621" y="3122707"/>
            <a:ext cx="7849017" cy="2634932"/>
          </a:xfrm>
          <a:noFill/>
          <a:ln w="12700">
            <a:solidFill>
              <a:srgbClr val="0B51A3"/>
            </a:solidFill>
          </a:ln>
        </p:spPr>
        <p:txBody>
          <a:bodyPr lIns="144000" tIns="46800" rIns="144000"/>
          <a:lstStyle>
            <a:lvl1pPr marL="0" indent="0">
              <a:buNone/>
              <a:defRPr sz="1100">
                <a:solidFill>
                  <a:srgbClr val="000000"/>
                </a:solidFill>
              </a:defRPr>
            </a:lvl1pPr>
          </a:lstStyle>
          <a:p>
            <a:r>
              <a:rPr lang="nb-NO" smtClean="0"/>
              <a:t>Klikk ikonet for å legge til en tabell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110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02C8AC-D23A-4597-92E6-245DCEB768A5}" type="datetimeFigureOut">
              <a:rPr lang="es-ES" smtClean="0"/>
              <a:pPr/>
              <a:t>10/05/2015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56B3761-B32F-4240-A290-332568304A96}" type="slidenum">
              <a:rPr lang="es-ES" smtClean="0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89028"/>
            <a:ext cx="9144000" cy="490683"/>
          </a:xfrm>
          <a:prstGeom prst="rect">
            <a:avLst/>
          </a:prstGeom>
          <a:solidFill>
            <a:srgbClr val="18307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4688" y="1208991"/>
            <a:ext cx="8012112" cy="583900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4688" y="2010974"/>
            <a:ext cx="8012112" cy="4115189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86549" y="647181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FFFFFF"/>
                </a:solidFill>
              </a:defRPr>
            </a:lvl1pPr>
          </a:lstStyle>
          <a:p>
            <a:fld id="{F35A544C-7660-6B47-8EC8-D143BDD2E396}" type="datetime3">
              <a:rPr lang="en-GB" smtClean="0"/>
              <a:pPr/>
              <a:t>10 May, 2015</a:t>
            </a:fld>
            <a:endParaRPr lang="en-US" dirty="0"/>
          </a:p>
        </p:txBody>
      </p:sp>
      <p:sp>
        <p:nvSpPr>
          <p:cNvPr id="15" name="Tekstiruutu 3"/>
          <p:cNvSpPr txBox="1">
            <a:spLocks noChangeArrowheads="1"/>
          </p:cNvSpPr>
          <p:nvPr/>
        </p:nvSpPr>
        <p:spPr bwMode="auto">
          <a:xfrm>
            <a:off x="2989461" y="6479964"/>
            <a:ext cx="328160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GB" sz="800" b="0" dirty="0">
                <a:solidFill>
                  <a:schemeClr val="bg1"/>
                </a:solidFill>
              </a:rPr>
              <a:t>the Competitiveness and Innovation framework Programme (CIP)</a:t>
            </a:r>
          </a:p>
          <a:p>
            <a:pPr>
              <a:lnSpc>
                <a:spcPct val="100000"/>
              </a:lnSpc>
            </a:pPr>
            <a:r>
              <a:rPr lang="fi-FI" sz="800" b="0" dirty="0">
                <a:solidFill>
                  <a:schemeClr val="bg1"/>
                </a:solidFill>
              </a:rPr>
              <a:t>ICT Policy Support Programme (PSP) Call </a:t>
            </a:r>
            <a:r>
              <a:rPr lang="fi-FI" sz="800" b="0" dirty="0" smtClean="0">
                <a:solidFill>
                  <a:schemeClr val="bg1"/>
                </a:solidFill>
              </a:rPr>
              <a:t>6 (Grant</a:t>
            </a:r>
            <a:r>
              <a:rPr lang="fi-FI" sz="800" b="0" baseline="0" dirty="0" smtClean="0">
                <a:solidFill>
                  <a:schemeClr val="bg1"/>
                </a:solidFill>
              </a:rPr>
              <a:t> 325140)</a:t>
            </a:r>
            <a:endParaRPr lang="en-GB" sz="800" b="0" dirty="0">
              <a:solidFill>
                <a:schemeClr val="bg1"/>
              </a:solidFill>
            </a:endParaRPr>
          </a:p>
        </p:txBody>
      </p:sp>
      <p:pic>
        <p:nvPicPr>
          <p:cNvPr id="19" name="Picture 18" descr="Logo_Commission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6407016"/>
            <a:ext cx="683568" cy="4737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61356" y="6542362"/>
            <a:ext cx="20930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 smtClean="0">
                <a:solidFill>
                  <a:srgbClr val="FFFFFF"/>
                </a:solidFill>
              </a:rPr>
              <a:t>EUROPEAN LOCATION FRAMEWORK</a:t>
            </a:r>
          </a:p>
        </p:txBody>
      </p:sp>
    </p:spTree>
    <p:extLst>
      <p:ext uri="{BB962C8B-B14F-4D97-AF65-F5344CB8AC3E}">
        <p14:creationId xmlns:p14="http://schemas.microsoft.com/office/powerpoint/2010/main" val="3606175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8" r:id="rId5"/>
    <p:sldLayoutId id="2147483657" r:id="rId6"/>
    <p:sldLayoutId id="2147483660" r:id="rId7"/>
    <p:sldLayoutId id="2147483659" r:id="rId8"/>
    <p:sldLayoutId id="2147483662" r:id="rId9"/>
    <p:sldLayoutId id="2147483663" r:id="rId10"/>
  </p:sldLayoutIdLst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18307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457200" rtl="0" eaLnBrk="1" latinLnBrk="0" hangingPunct="1">
        <a:spcBef>
          <a:spcPct val="20000"/>
        </a:spcBef>
        <a:spcAft>
          <a:spcPts val="600"/>
        </a:spcAft>
        <a:buClr>
          <a:srgbClr val="FFDC00"/>
        </a:buClr>
        <a:buSzPct val="115000"/>
        <a:buFont typeface="Wingdings" charset="2"/>
        <a:buChar char=""/>
        <a:defRPr sz="1800" kern="1200">
          <a:solidFill>
            <a:srgbClr val="183071"/>
          </a:solidFill>
          <a:latin typeface="+mn-lt"/>
          <a:ea typeface="+mn-ea"/>
          <a:cs typeface="+mn-cs"/>
        </a:defRPr>
      </a:lvl1pPr>
      <a:lvl2pPr marL="269875" indent="-269875" algn="l" defTabSz="457200" rtl="0" eaLnBrk="1" latinLnBrk="0" hangingPunct="1">
        <a:spcBef>
          <a:spcPct val="20000"/>
        </a:spcBef>
        <a:buClr>
          <a:srgbClr val="289ADC"/>
        </a:buClr>
        <a:buFont typeface="Arial"/>
        <a:buNone/>
        <a:defRPr sz="1800" b="1" kern="1200">
          <a:solidFill>
            <a:srgbClr val="289ADC"/>
          </a:solidFill>
          <a:latin typeface="+mn-lt"/>
          <a:ea typeface="+mn-ea"/>
          <a:cs typeface="+mn-cs"/>
        </a:defRPr>
      </a:lvl2pPr>
      <a:lvl3pPr marL="446088" indent="-176213" algn="l" defTabSz="457200" rtl="0" eaLnBrk="1" latinLnBrk="0" hangingPunct="1">
        <a:spcBef>
          <a:spcPct val="20000"/>
        </a:spcBef>
        <a:buClr>
          <a:srgbClr val="2370BC"/>
        </a:buClr>
        <a:buSzPct val="110000"/>
        <a:buFont typeface="Wingdings" charset="2"/>
        <a:buChar char=""/>
        <a:defRPr sz="1800" kern="1200">
          <a:solidFill>
            <a:srgbClr val="18307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dominique.laurent@ign.fr" TargetMode="Externa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94566" y="1603042"/>
            <a:ext cx="7772400" cy="795337"/>
          </a:xfr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cap="none" dirty="0" smtClean="0"/>
              <a:t>The </a:t>
            </a:r>
            <a:r>
              <a:rPr lang="en-US" cap="none" dirty="0"/>
              <a:t>E</a:t>
            </a:r>
            <a:r>
              <a:rPr lang="en-US" cap="none" dirty="0" smtClean="0"/>
              <a:t>uropean </a:t>
            </a:r>
            <a:r>
              <a:rPr lang="en-US" cap="none" dirty="0"/>
              <a:t>L</a:t>
            </a:r>
            <a:r>
              <a:rPr lang="en-US" cap="none" dirty="0" smtClean="0"/>
              <a:t>ocation framework – taking INSPIRE to the next level</a:t>
            </a:r>
            <a:br>
              <a:rPr lang="en-US" cap="none" dirty="0" smtClean="0"/>
            </a:br>
            <a:r>
              <a:rPr lang="en-US" cap="none" dirty="0" smtClean="0"/>
              <a:t>Emphasis on Cadastral </a:t>
            </a:r>
            <a:r>
              <a:rPr lang="en-US" cap="none" dirty="0"/>
              <a:t>P</a:t>
            </a:r>
            <a:r>
              <a:rPr lang="en-US" cap="none" dirty="0" smtClean="0"/>
              <a:t>arcels, Buildings and Addresses</a:t>
            </a:r>
            <a:endParaRPr lang="fr-FR" cap="non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076531" y="4418090"/>
            <a:ext cx="7775575" cy="17526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fr-FR" sz="2400" cap="none" dirty="0" smtClean="0"/>
              <a:t>PCC meeting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131840" y="5543344"/>
            <a:ext cx="2897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97BF0D"/>
                </a:solidFill>
                <a:latin typeface="Arial" pitchFamily="34" charset="0"/>
                <a:cs typeface="Arial" pitchFamily="34" charset="0"/>
                <a:hlinkClick r:id="rId2"/>
              </a:rPr>
              <a:t>dominique.laurent@ign.fr</a:t>
            </a:r>
            <a:endParaRPr lang="fr-FR" dirty="0">
              <a:solidFill>
                <a:srgbClr val="97BF0D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dirty="0" smtClean="0">
                <a:solidFill>
                  <a:srgbClr val="72797F"/>
                </a:solidFill>
                <a:latin typeface="Arial" pitchFamily="34" charset="0"/>
                <a:cs typeface="Arial" pitchFamily="34" charset="0"/>
              </a:rPr>
              <a:t>12-13/05/2015</a:t>
            </a:r>
            <a:endParaRPr lang="fr-FR" dirty="0">
              <a:solidFill>
                <a:srgbClr val="72797F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30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48046"/>
            <a:ext cx="6717432" cy="1143000"/>
          </a:xfrm>
        </p:spPr>
        <p:txBody>
          <a:bodyPr/>
          <a:lstStyle/>
          <a:p>
            <a:r>
              <a:rPr lang="en-GB" altLang="fr-FR" sz="3600" b="1" dirty="0" smtClean="0"/>
              <a:t>Data </a:t>
            </a:r>
            <a:r>
              <a:rPr lang="en-GB" altLang="fr-FR" sz="3600" b="1" dirty="0"/>
              <a:t>specification: levels of detail</a:t>
            </a:r>
            <a:endParaRPr lang="en-GB" altLang="fr-FR" sz="3600" b="1" dirty="0" smtClean="0"/>
          </a:p>
        </p:txBody>
      </p:sp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74490"/>
            <a:ext cx="8301608" cy="41917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en-GB" sz="2800" dirty="0" smtClean="0">
                <a:sym typeface="Symbol" pitchFamily="18" charset="2"/>
              </a:rPr>
              <a:t>Some themes are relevant only for some levels of detail</a:t>
            </a:r>
          </a:p>
          <a:p>
            <a:pPr marL="269875" lvl="2" indent="0">
              <a:lnSpc>
                <a:spcPct val="90000"/>
              </a:lnSpc>
              <a:spcBef>
                <a:spcPts val="1200"/>
              </a:spcBef>
              <a:buNone/>
              <a:defRPr/>
            </a:pPr>
            <a:endParaRPr lang="en-GB" sz="2400" dirty="0" smtClean="0">
              <a:sym typeface="Symbol" pitchFamily="18" charset="2"/>
            </a:endParaRPr>
          </a:p>
          <a:p>
            <a:pPr marL="0" indent="0">
              <a:lnSpc>
                <a:spcPct val="90000"/>
              </a:lnSpc>
              <a:spcBef>
                <a:spcPts val="1200"/>
              </a:spcBef>
              <a:buNone/>
              <a:defRPr/>
            </a:pPr>
            <a:endParaRPr lang="en-GB" sz="2800" dirty="0" smtClean="0">
              <a:sym typeface="Symbol" pitchFamily="18" charset="2"/>
            </a:endParaRPr>
          </a:p>
          <a:p>
            <a:pPr marL="457200" lvl="1" indent="0">
              <a:lnSpc>
                <a:spcPct val="90000"/>
              </a:lnSpc>
              <a:spcBef>
                <a:spcPts val="1200"/>
              </a:spcBef>
              <a:buNone/>
              <a:defRPr/>
            </a:pPr>
            <a:endParaRPr lang="en-GB" sz="2000" dirty="0" smtClean="0">
              <a:solidFill>
                <a:srgbClr val="92D050"/>
              </a:solidFill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GB" dirty="0">
              <a:sym typeface="Symbol" pitchFamily="18" charset="2"/>
            </a:endParaRPr>
          </a:p>
        </p:txBody>
      </p:sp>
      <p:graphicFrame>
        <p:nvGraphicFramePr>
          <p:cNvPr id="4" name="Taulukko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210935"/>
              </p:ext>
            </p:extLst>
          </p:nvPr>
        </p:nvGraphicFramePr>
        <p:xfrm>
          <a:off x="507200" y="1887164"/>
          <a:ext cx="7973920" cy="35036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617"/>
                <a:gridCol w="1463040"/>
                <a:gridCol w="1550126"/>
                <a:gridCol w="1584960"/>
                <a:gridCol w="1261177"/>
              </a:tblGrid>
              <a:tr h="450147">
                <a:tc>
                  <a:txBody>
                    <a:bodyPr/>
                    <a:lstStyle/>
                    <a:p>
                      <a:r>
                        <a:rPr lang="fi-FI" sz="1600" dirty="0" smtClean="0"/>
                        <a:t>Theme</a:t>
                      </a:r>
                      <a:endParaRPr lang="fi-FI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 smtClean="0"/>
                        <a:t>MASTER LoD0</a:t>
                      </a:r>
                      <a:endParaRPr lang="fi-FI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 smtClean="0"/>
                        <a:t>Master LoD1/2</a:t>
                      </a:r>
                      <a:endParaRPr lang="fi-FI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 smtClean="0"/>
                        <a:t>REGIONAL</a:t>
                      </a:r>
                      <a:endParaRPr lang="fi-FI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600" dirty="0" smtClean="0"/>
                        <a:t>GLOBAL</a:t>
                      </a:r>
                      <a:endParaRPr lang="fi-FI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2602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1" dirty="0" smtClean="0">
                          <a:solidFill>
                            <a:srgbClr val="00B050"/>
                          </a:solidFill>
                          <a:latin typeface="+mn-lt"/>
                          <a:ea typeface="Calibri"/>
                          <a:cs typeface="Calibri"/>
                        </a:rPr>
                        <a:t>Cadastral Parcels (CP)</a:t>
                      </a:r>
                      <a:endParaRPr lang="fi-FI" sz="1400" b="1" dirty="0" smtClean="0">
                        <a:solidFill>
                          <a:srgbClr val="00B05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000" b="1" dirty="0" smtClean="0">
                          <a:solidFill>
                            <a:srgbClr val="00B050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2800" b="1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b="1" dirty="0">
                        <a:solidFill>
                          <a:srgbClr val="00B050"/>
                        </a:solidFill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02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1" dirty="0" smtClean="0">
                          <a:solidFill>
                            <a:srgbClr val="00B050"/>
                          </a:solidFill>
                          <a:latin typeface="+mn-lt"/>
                          <a:ea typeface="Calibri"/>
                          <a:cs typeface="Calibri"/>
                        </a:rPr>
                        <a:t>Addresses (AD)</a:t>
                      </a:r>
                      <a:endParaRPr lang="fi-FI" sz="1400" b="1" dirty="0" smtClean="0">
                        <a:solidFill>
                          <a:srgbClr val="00B05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000" b="1" dirty="0" smtClean="0">
                          <a:solidFill>
                            <a:srgbClr val="00B050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2000" b="1" dirty="0" smtClean="0">
                        <a:solidFill>
                          <a:srgbClr val="00B050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i-FI" sz="20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i-FI" sz="14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02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b="1" dirty="0" smtClean="0">
                          <a:solidFill>
                            <a:srgbClr val="00B050"/>
                          </a:solidFill>
                          <a:latin typeface="+mn-lt"/>
                          <a:ea typeface="Calibri"/>
                          <a:cs typeface="Calibri"/>
                        </a:rPr>
                        <a:t>Buildings (BU)</a:t>
                      </a:r>
                      <a:endParaRPr lang="fi-FI" sz="1400" b="1" kern="1200" dirty="0" smtClean="0">
                        <a:solidFill>
                          <a:srgbClr val="00B050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000" b="1" dirty="0" smtClean="0">
                          <a:solidFill>
                            <a:srgbClr val="00B050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000" b="1" dirty="0" smtClean="0">
                          <a:solidFill>
                            <a:srgbClr val="00B050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2000" b="1" dirty="0" smtClean="0">
                          <a:solidFill>
                            <a:srgbClr val="00B050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fi-FI" sz="20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i-FI" sz="1400" b="1" dirty="0">
                        <a:solidFill>
                          <a:srgbClr val="00B05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02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Administrative Units (AU)</a:t>
                      </a:r>
                      <a:endParaRPr lang="fi-FI" sz="14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fi-FI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02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Geographical Names (GN)</a:t>
                      </a:r>
                      <a:endParaRPr lang="fi-FI" sz="14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fi-FI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02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Transport Networks (TN)</a:t>
                      </a:r>
                      <a:endParaRPr lang="fi-FI" sz="14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fi-FI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602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Hydrography (HY)</a:t>
                      </a:r>
                      <a:endParaRPr lang="fi-FI" sz="14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fi-FI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083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Land Cover (LC)</a:t>
                      </a:r>
                      <a:endParaRPr lang="fi-FI" sz="14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kern="12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fi-FI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10833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b-NO" sz="14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Elevation (EL)</a:t>
                      </a:r>
                      <a:endParaRPr lang="fi-FI" sz="1400" dirty="0" smtClean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kern="1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Calibri"/>
                        </a:rPr>
                        <a:t>?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4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x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i-FI" sz="140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  <a:endParaRPr lang="fi-FI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435429" y="5677989"/>
            <a:ext cx="81686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/>
              <a:t>NOTE: buildings are included in Regional level as POI (Point of Interest)</a:t>
            </a:r>
            <a:endParaRPr lang="en-US" sz="1400" i="1" dirty="0"/>
          </a:p>
        </p:txBody>
      </p:sp>
    </p:spTree>
    <p:extLst>
      <p:ext uri="{BB962C8B-B14F-4D97-AF65-F5344CB8AC3E}">
        <p14:creationId xmlns:p14="http://schemas.microsoft.com/office/powerpoint/2010/main" val="421332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3600" dirty="0" smtClean="0"/>
              <a:t>Data transformation</a:t>
            </a:r>
            <a:endParaRPr lang="en-US" sz="3600" dirty="0">
              <a:solidFill>
                <a:srgbClr val="7279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17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0"/>
            <a:ext cx="6717432" cy="1143000"/>
          </a:xfrm>
        </p:spPr>
        <p:txBody>
          <a:bodyPr/>
          <a:lstStyle/>
          <a:p>
            <a:pPr eaLnBrk="1" hangingPunct="1"/>
            <a:r>
              <a:rPr lang="en-GB" altLang="fr-FR" sz="3600" b="1" dirty="0" smtClean="0"/>
              <a:t>Data transformation</a:t>
            </a:r>
          </a:p>
        </p:txBody>
      </p:sp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556792"/>
            <a:ext cx="8496300" cy="453650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  <a:defRPr/>
            </a:pPr>
            <a:r>
              <a:rPr lang="en-GB" sz="2800" dirty="0" smtClean="0">
                <a:sym typeface="Symbol" pitchFamily="18" charset="2"/>
              </a:rPr>
              <a:t>First step in ELF project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defRPr/>
            </a:pPr>
            <a:r>
              <a:rPr lang="en-GB" sz="2400" dirty="0" smtClean="0">
                <a:sym typeface="Symbol" pitchFamily="18" charset="2"/>
              </a:rPr>
              <a:t>Transform data from (heterogeneous) national data specifications to the common ELF data specifications </a:t>
            </a:r>
            <a:endParaRPr lang="en-GB" sz="2400" dirty="0">
              <a:sym typeface="Symbol" pitchFamily="18" charset="2"/>
            </a:endParaRPr>
          </a:p>
          <a:p>
            <a:pPr lvl="2">
              <a:lnSpc>
                <a:spcPct val="90000"/>
              </a:lnSpc>
              <a:spcBef>
                <a:spcPts val="1200"/>
              </a:spcBef>
              <a:defRPr/>
            </a:pPr>
            <a:r>
              <a:rPr lang="en-GB" sz="1800" dirty="0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ELF specifications are based on INSPIRE ones</a:t>
            </a:r>
          </a:p>
          <a:p>
            <a:pPr lvl="2">
              <a:lnSpc>
                <a:spcPct val="90000"/>
              </a:lnSpc>
              <a:spcBef>
                <a:spcPts val="1200"/>
              </a:spcBef>
              <a:defRPr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Main purpose:</a:t>
            </a:r>
          </a:p>
          <a:p>
            <a:pPr lvl="3">
              <a:lnSpc>
                <a:spcPct val="90000"/>
              </a:lnSpc>
              <a:spcBef>
                <a:spcPts val="1200"/>
              </a:spcBef>
              <a:defRPr/>
            </a:pPr>
            <a:r>
              <a:rPr lang="en-GB" b="1" dirty="0" smtClean="0">
                <a:solidFill>
                  <a:srgbClr val="00B050"/>
                </a:solidFill>
                <a:sym typeface="Symbol" pitchFamily="18" charset="2"/>
              </a:rPr>
              <a:t>Common data model</a:t>
            </a:r>
          </a:p>
          <a:p>
            <a:pPr lvl="3">
              <a:lnSpc>
                <a:spcPct val="90000"/>
              </a:lnSpc>
              <a:spcBef>
                <a:spcPts val="1200"/>
              </a:spcBef>
              <a:defRPr/>
            </a:pPr>
            <a:r>
              <a:rPr lang="en-GB" b="1" dirty="0" smtClean="0">
                <a:solidFill>
                  <a:srgbClr val="00B050"/>
                </a:solidFill>
                <a:sym typeface="Symbol" pitchFamily="18" charset="2"/>
              </a:rPr>
              <a:t>Common Coordinate Reference System(s)</a:t>
            </a:r>
          </a:p>
          <a:p>
            <a:pPr lvl="2">
              <a:lnSpc>
                <a:spcPct val="90000"/>
              </a:lnSpc>
              <a:spcBef>
                <a:spcPts val="1200"/>
              </a:spcBef>
              <a:defRPr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But content will remain the national one 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defRPr/>
            </a:pPr>
            <a:r>
              <a:rPr lang="en-GB" dirty="0" smtClean="0">
                <a:solidFill>
                  <a:schemeClr val="bg1">
                    <a:lumMod val="50000"/>
                  </a:schemeClr>
                </a:solidFill>
                <a:sym typeface="Symbol" pitchFamily="18" charset="2"/>
              </a:rPr>
              <a:t>Transformation method is up to each NMCA</a:t>
            </a:r>
          </a:p>
          <a:p>
            <a:pPr lvl="2">
              <a:lnSpc>
                <a:spcPct val="90000"/>
              </a:lnSpc>
              <a:spcBef>
                <a:spcPts val="1200"/>
              </a:spcBef>
              <a:defRPr/>
            </a:pPr>
            <a:endParaRPr lang="en-GB" dirty="0" smtClean="0">
              <a:solidFill>
                <a:srgbClr val="92D050"/>
              </a:solidFill>
              <a:sym typeface="Symbol" pitchFamily="18" charset="2"/>
            </a:endParaRPr>
          </a:p>
          <a:p>
            <a:pPr marL="457200" lvl="1" indent="0">
              <a:lnSpc>
                <a:spcPct val="90000"/>
              </a:lnSpc>
              <a:spcBef>
                <a:spcPts val="1200"/>
              </a:spcBef>
              <a:buNone/>
              <a:defRPr/>
            </a:pPr>
            <a:endParaRPr lang="en-GB" sz="2000" dirty="0" smtClean="0">
              <a:solidFill>
                <a:srgbClr val="92D050"/>
              </a:solidFill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GB" dirty="0">
              <a:sym typeface="Symbol" pitchFamily="18" charset="2"/>
            </a:endParaRPr>
          </a:p>
        </p:txBody>
      </p:sp>
      <p:sp>
        <p:nvSpPr>
          <p:cNvPr id="2" name="Flèche droite 1"/>
          <p:cNvSpPr/>
          <p:nvPr/>
        </p:nvSpPr>
        <p:spPr>
          <a:xfrm>
            <a:off x="899592" y="5517232"/>
            <a:ext cx="864096" cy="360040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1979712" y="5506318"/>
            <a:ext cx="5950037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fr-FR" dirty="0" err="1" smtClean="0">
                <a:solidFill>
                  <a:schemeClr val="bg1"/>
                </a:solidFill>
              </a:rPr>
              <a:t>Get</a:t>
            </a:r>
            <a:r>
              <a:rPr lang="fr-FR" dirty="0" smtClean="0">
                <a:solidFill>
                  <a:schemeClr val="bg1"/>
                </a:solidFill>
              </a:rPr>
              <a:t> </a:t>
            </a:r>
            <a:r>
              <a:rPr lang="fr-FR" dirty="0" err="1" smtClean="0">
                <a:solidFill>
                  <a:schemeClr val="bg1"/>
                </a:solidFill>
              </a:rPr>
              <a:t>interoperable</a:t>
            </a:r>
            <a:r>
              <a:rPr lang="fr-FR" dirty="0" smtClean="0">
                <a:solidFill>
                  <a:schemeClr val="bg1"/>
                </a:solidFill>
              </a:rPr>
              <a:t> (</a:t>
            </a:r>
            <a:r>
              <a:rPr lang="fr-FR" dirty="0" err="1" smtClean="0">
                <a:solidFill>
                  <a:schemeClr val="bg1"/>
                </a:solidFill>
              </a:rPr>
              <a:t>easy</a:t>
            </a:r>
            <a:r>
              <a:rPr lang="fr-FR" dirty="0" smtClean="0">
                <a:solidFill>
                  <a:schemeClr val="bg1"/>
                </a:solidFill>
              </a:rPr>
              <a:t> to combine) data </a:t>
            </a:r>
            <a:r>
              <a:rPr lang="fr-FR" dirty="0" err="1" smtClean="0">
                <a:solidFill>
                  <a:schemeClr val="bg1"/>
                </a:solidFill>
              </a:rPr>
              <a:t>among</a:t>
            </a:r>
            <a:r>
              <a:rPr lang="fr-FR" dirty="0" smtClean="0">
                <a:solidFill>
                  <a:schemeClr val="bg1"/>
                </a:solidFill>
              </a:rPr>
              <a:t> ELF </a:t>
            </a:r>
            <a:r>
              <a:rPr lang="fr-FR" dirty="0" err="1" smtClean="0">
                <a:solidFill>
                  <a:schemeClr val="bg1"/>
                </a:solidFill>
              </a:rPr>
              <a:t>partners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132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33534" y="149901"/>
            <a:ext cx="6247586" cy="1143000"/>
          </a:xfrm>
        </p:spPr>
        <p:txBody>
          <a:bodyPr/>
          <a:lstStyle/>
          <a:p>
            <a:pPr eaLnBrk="1" hangingPunct="1"/>
            <a:r>
              <a:rPr lang="en-GB" altLang="fr-FR" sz="3600" b="1" dirty="0" smtClean="0"/>
              <a:t>Data transformation</a:t>
            </a:r>
          </a:p>
        </p:txBody>
      </p:sp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73430" y="1284350"/>
            <a:ext cx="8280276" cy="4755999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  <a:defRPr/>
            </a:pPr>
            <a:r>
              <a:rPr lang="en-GB" sz="2800" dirty="0" smtClean="0">
                <a:sym typeface="Symbol" pitchFamily="18" charset="2"/>
              </a:rPr>
              <a:t>ELF benefits 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defRPr/>
            </a:pPr>
            <a:r>
              <a:rPr lang="en-GB" b="1" dirty="0" smtClean="0">
                <a:solidFill>
                  <a:schemeClr val="tx2"/>
                </a:solidFill>
                <a:sym typeface="Symbol" pitchFamily="18" charset="2"/>
              </a:rPr>
              <a:t>For data producers:</a:t>
            </a:r>
          </a:p>
          <a:p>
            <a:pPr lvl="2">
              <a:lnSpc>
                <a:spcPct val="90000"/>
              </a:lnSpc>
              <a:spcBef>
                <a:spcPts val="1200"/>
              </a:spcBef>
              <a:defRPr/>
            </a:pPr>
            <a:r>
              <a:rPr lang="en-GB" b="1" dirty="0" smtClean="0">
                <a:solidFill>
                  <a:srgbClr val="00B050"/>
                </a:solidFill>
                <a:sym typeface="Symbol" pitchFamily="18" charset="2"/>
              </a:rPr>
              <a:t>Possible help from one ELF partner (Snowflake) with tool Go Publisher</a:t>
            </a:r>
          </a:p>
          <a:p>
            <a:pPr lvl="3">
              <a:lnSpc>
                <a:spcPct val="90000"/>
              </a:lnSpc>
              <a:spcBef>
                <a:spcPts val="1200"/>
              </a:spcBef>
              <a:defRPr/>
            </a:pPr>
            <a:r>
              <a:rPr lang="en-GB" sz="1800" dirty="0" smtClean="0">
                <a:solidFill>
                  <a:schemeClr val="tx2"/>
                </a:solidFill>
                <a:sym typeface="Symbol" pitchFamily="18" charset="2"/>
              </a:rPr>
              <a:t>NMCA may use the tool (training offered)</a:t>
            </a:r>
          </a:p>
          <a:p>
            <a:pPr lvl="3">
              <a:lnSpc>
                <a:spcPct val="90000"/>
              </a:lnSpc>
              <a:spcBef>
                <a:spcPts val="1200"/>
              </a:spcBef>
              <a:defRPr/>
            </a:pPr>
            <a:r>
              <a:rPr lang="en-GB" sz="1800" dirty="0" smtClean="0">
                <a:solidFill>
                  <a:schemeClr val="tx2"/>
                </a:solidFill>
                <a:sym typeface="Symbol" pitchFamily="18" charset="2"/>
              </a:rPr>
              <a:t>Snowflake may transform the data (matching rules to be provided by NMCA)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defRPr/>
            </a:pPr>
            <a:r>
              <a:rPr lang="en-GB" dirty="0" smtClean="0">
                <a:solidFill>
                  <a:schemeClr val="tx2"/>
                </a:solidFill>
                <a:sym typeface="Symbol" pitchFamily="18" charset="2"/>
              </a:rPr>
              <a:t>For data users</a:t>
            </a:r>
          </a:p>
          <a:p>
            <a:pPr lvl="2">
              <a:lnSpc>
                <a:spcPct val="90000"/>
              </a:lnSpc>
              <a:spcBef>
                <a:spcPts val="1200"/>
              </a:spcBef>
              <a:defRPr/>
            </a:pPr>
            <a:r>
              <a:rPr lang="en-GB" sz="1600" dirty="0" smtClean="0">
                <a:solidFill>
                  <a:schemeClr val="tx2"/>
                </a:solidFill>
                <a:sym typeface="Symbol" pitchFamily="18" charset="2"/>
              </a:rPr>
              <a:t>INSPIRE dead-lines for interoperability</a:t>
            </a:r>
          </a:p>
          <a:p>
            <a:pPr lvl="3">
              <a:lnSpc>
                <a:spcPct val="90000"/>
              </a:lnSpc>
              <a:spcBef>
                <a:spcPts val="1200"/>
              </a:spcBef>
              <a:defRPr/>
            </a:pPr>
            <a:r>
              <a:rPr lang="en-GB" sz="1600" dirty="0" smtClean="0">
                <a:solidFill>
                  <a:schemeClr val="tx2"/>
                </a:solidFill>
                <a:sym typeface="Symbol" pitchFamily="18" charset="2"/>
              </a:rPr>
              <a:t>Annex I themes : 2017</a:t>
            </a:r>
          </a:p>
          <a:p>
            <a:pPr lvl="3">
              <a:lnSpc>
                <a:spcPct val="90000"/>
              </a:lnSpc>
              <a:spcBef>
                <a:spcPts val="1200"/>
              </a:spcBef>
              <a:defRPr/>
            </a:pPr>
            <a:r>
              <a:rPr lang="en-GB" sz="1600" dirty="0" smtClean="0">
                <a:solidFill>
                  <a:schemeClr val="tx2"/>
                </a:solidFill>
                <a:sym typeface="Symbol" pitchFamily="18" charset="2"/>
              </a:rPr>
              <a:t>Annex II and III themes : 2020</a:t>
            </a:r>
          </a:p>
          <a:p>
            <a:pPr lvl="2">
              <a:lnSpc>
                <a:spcPct val="90000"/>
              </a:lnSpc>
              <a:spcBef>
                <a:spcPts val="1200"/>
              </a:spcBef>
              <a:defRPr/>
            </a:pPr>
            <a:r>
              <a:rPr lang="en-GB" sz="1600" dirty="0" smtClean="0">
                <a:solidFill>
                  <a:schemeClr val="tx2"/>
                </a:solidFill>
                <a:sym typeface="Symbol" pitchFamily="18" charset="2"/>
              </a:rPr>
              <a:t>ELF objective : 2015</a:t>
            </a:r>
          </a:p>
          <a:p>
            <a:pPr marL="457200" lvl="1" indent="0">
              <a:lnSpc>
                <a:spcPct val="90000"/>
              </a:lnSpc>
              <a:spcBef>
                <a:spcPts val="1200"/>
              </a:spcBef>
              <a:buNone/>
              <a:defRPr/>
            </a:pPr>
            <a:endParaRPr lang="en-GB" dirty="0" smtClean="0">
              <a:solidFill>
                <a:schemeClr val="bg1">
                  <a:lumMod val="50000"/>
                </a:schemeClr>
              </a:solidFill>
              <a:sym typeface="Symbol" pitchFamily="18" charset="2"/>
            </a:endParaRPr>
          </a:p>
          <a:p>
            <a:pPr marL="914400" lvl="2" indent="0">
              <a:lnSpc>
                <a:spcPct val="90000"/>
              </a:lnSpc>
              <a:spcBef>
                <a:spcPts val="1200"/>
              </a:spcBef>
              <a:buNone/>
              <a:defRPr/>
            </a:pPr>
            <a:endParaRPr lang="en-GB" dirty="0" smtClean="0">
              <a:solidFill>
                <a:srgbClr val="92D050"/>
              </a:solidFill>
              <a:sym typeface="Symbol" pitchFamily="18" charset="2"/>
            </a:endParaRPr>
          </a:p>
          <a:p>
            <a:pPr lvl="1">
              <a:lnSpc>
                <a:spcPct val="90000"/>
              </a:lnSpc>
              <a:spcBef>
                <a:spcPts val="1200"/>
              </a:spcBef>
              <a:defRPr/>
            </a:pPr>
            <a:endParaRPr lang="en-GB" sz="2000" dirty="0" smtClean="0">
              <a:solidFill>
                <a:srgbClr val="92D050"/>
              </a:solidFill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GB" dirty="0">
              <a:sym typeface="Symbol" pitchFamily="18" charset="2"/>
            </a:endParaRPr>
          </a:p>
        </p:txBody>
      </p:sp>
      <p:sp>
        <p:nvSpPr>
          <p:cNvPr id="4" name="Flèche droite 3"/>
          <p:cNvSpPr/>
          <p:nvPr/>
        </p:nvSpPr>
        <p:spPr>
          <a:xfrm>
            <a:off x="899592" y="5866597"/>
            <a:ext cx="864096" cy="360040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1979712" y="5855683"/>
            <a:ext cx="5950037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Get interoperable data among ELF partners quicker and easier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Accolade fermante 1"/>
          <p:cNvSpPr/>
          <p:nvPr/>
        </p:nvSpPr>
        <p:spPr>
          <a:xfrm>
            <a:off x="5292080" y="3933056"/>
            <a:ext cx="360040" cy="1512168"/>
          </a:xfrm>
          <a:prstGeom prst="rightBrac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5940152" y="4427530"/>
            <a:ext cx="2340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ELF data to be available before the INSPIRE dead-lines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6927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3600" dirty="0" smtClean="0"/>
              <a:t>Single </a:t>
            </a:r>
            <a:r>
              <a:rPr lang="fr-FR" sz="3600" dirty="0" err="1" smtClean="0"/>
              <a:t>access</a:t>
            </a:r>
            <a:r>
              <a:rPr lang="fr-FR" sz="3600" dirty="0" smtClean="0"/>
              <a:t> point</a:t>
            </a:r>
            <a:endParaRPr lang="en-US" sz="3600" dirty="0">
              <a:solidFill>
                <a:srgbClr val="7279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73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56906" y="0"/>
            <a:ext cx="7024214" cy="1143000"/>
          </a:xfrm>
        </p:spPr>
        <p:txBody>
          <a:bodyPr/>
          <a:lstStyle/>
          <a:p>
            <a:pPr eaLnBrk="1" hangingPunct="1"/>
            <a:r>
              <a:rPr lang="en-GB" altLang="fr-FR" sz="3600" b="1" dirty="0" smtClean="0"/>
              <a:t>Single access point (download)</a:t>
            </a:r>
          </a:p>
        </p:txBody>
      </p:sp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099684"/>
            <a:ext cx="8280276" cy="4755999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  <a:defRPr/>
            </a:pPr>
            <a:r>
              <a:rPr lang="en-GB" sz="2800" dirty="0" smtClean="0">
                <a:sym typeface="Symbol" pitchFamily="18" charset="2"/>
              </a:rPr>
              <a:t> The scenario to be avoided</a:t>
            </a:r>
            <a:endParaRPr lang="en-GB" dirty="0" smtClean="0">
              <a:solidFill>
                <a:srgbClr val="92D050"/>
              </a:solidFill>
              <a:sym typeface="Symbol" pitchFamily="18" charset="2"/>
            </a:endParaRPr>
          </a:p>
          <a:p>
            <a:pPr lvl="1">
              <a:lnSpc>
                <a:spcPct val="90000"/>
              </a:lnSpc>
              <a:spcBef>
                <a:spcPts val="1200"/>
              </a:spcBef>
              <a:defRPr/>
            </a:pPr>
            <a:endParaRPr lang="en-GB" sz="2000" dirty="0" smtClean="0">
              <a:solidFill>
                <a:srgbClr val="92D050"/>
              </a:solidFill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GB" dirty="0">
              <a:sym typeface="Symbol" pitchFamily="18" charset="2"/>
            </a:endParaRPr>
          </a:p>
        </p:txBody>
      </p:sp>
      <p:sp>
        <p:nvSpPr>
          <p:cNvPr id="6" name="Cylindre 5"/>
          <p:cNvSpPr/>
          <p:nvPr/>
        </p:nvSpPr>
        <p:spPr>
          <a:xfrm>
            <a:off x="922270" y="2000922"/>
            <a:ext cx="1080120" cy="72008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NMCA</a:t>
            </a:r>
            <a:endParaRPr lang="fr-FR" dirty="0"/>
          </a:p>
        </p:txBody>
      </p:sp>
      <p:sp>
        <p:nvSpPr>
          <p:cNvPr id="7" name="Cylindre 6"/>
          <p:cNvSpPr/>
          <p:nvPr/>
        </p:nvSpPr>
        <p:spPr>
          <a:xfrm>
            <a:off x="971600" y="3300030"/>
            <a:ext cx="1008112" cy="72008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NMCA</a:t>
            </a:r>
            <a:endParaRPr lang="fr-FR" dirty="0"/>
          </a:p>
        </p:txBody>
      </p:sp>
      <p:sp>
        <p:nvSpPr>
          <p:cNvPr id="10" name="Cylindre 9"/>
          <p:cNvSpPr/>
          <p:nvPr/>
        </p:nvSpPr>
        <p:spPr>
          <a:xfrm>
            <a:off x="952850" y="4509120"/>
            <a:ext cx="1008112" cy="72008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NMCA</a:t>
            </a:r>
            <a:endParaRPr lang="fr-FR" dirty="0"/>
          </a:p>
        </p:txBody>
      </p:sp>
      <p:sp>
        <p:nvSpPr>
          <p:cNvPr id="8" name="Flèche droite 7"/>
          <p:cNvSpPr/>
          <p:nvPr/>
        </p:nvSpPr>
        <p:spPr>
          <a:xfrm>
            <a:off x="2267744" y="2276872"/>
            <a:ext cx="151216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droite 11"/>
          <p:cNvSpPr/>
          <p:nvPr/>
        </p:nvSpPr>
        <p:spPr>
          <a:xfrm>
            <a:off x="2195736" y="4869160"/>
            <a:ext cx="151216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droite 12"/>
          <p:cNvSpPr/>
          <p:nvPr/>
        </p:nvSpPr>
        <p:spPr>
          <a:xfrm>
            <a:off x="2195736" y="3632694"/>
            <a:ext cx="151216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4025529" y="2000922"/>
            <a:ext cx="1093434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National WFS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3995936" y="4618002"/>
            <a:ext cx="1093434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National WFS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3995936" y="3373779"/>
            <a:ext cx="1093434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National WFS</a:t>
            </a:r>
            <a:endParaRPr lang="fr-FR" dirty="0"/>
          </a:p>
        </p:txBody>
      </p:sp>
      <p:pic>
        <p:nvPicPr>
          <p:cNvPr id="17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72301" y="3197806"/>
            <a:ext cx="1068889" cy="1013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Connecteur droit avec flèche 13"/>
          <p:cNvCxnSpPr/>
          <p:nvPr/>
        </p:nvCxnSpPr>
        <p:spPr>
          <a:xfrm>
            <a:off x="5580112" y="2077230"/>
            <a:ext cx="1944216" cy="1140046"/>
          </a:xfrm>
          <a:prstGeom prst="straightConnector1">
            <a:avLst/>
          </a:prstGeom>
          <a:ln w="5715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flipH="1" flipV="1">
            <a:off x="5436096" y="2420888"/>
            <a:ext cx="1944216" cy="108012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5287153" y="3861048"/>
            <a:ext cx="2016224" cy="0"/>
          </a:xfrm>
          <a:prstGeom prst="straightConnector1">
            <a:avLst/>
          </a:prstGeom>
          <a:ln w="5715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H="1">
            <a:off x="5287153" y="3501008"/>
            <a:ext cx="1805127" cy="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/>
          <p:cNvCxnSpPr/>
          <p:nvPr/>
        </p:nvCxnSpPr>
        <p:spPr>
          <a:xfrm flipH="1">
            <a:off x="5287153" y="4020110"/>
            <a:ext cx="2016224" cy="84905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 flipV="1">
            <a:off x="5436096" y="4365104"/>
            <a:ext cx="1944216" cy="899229"/>
          </a:xfrm>
          <a:prstGeom prst="straightConnector1">
            <a:avLst/>
          </a:prstGeom>
          <a:ln w="5715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5436096" y="3115364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 smtClean="0"/>
              <a:t>request</a:t>
            </a:r>
            <a:endParaRPr lang="fr-FR" sz="1400" dirty="0"/>
          </a:p>
        </p:txBody>
      </p:sp>
      <p:sp>
        <p:nvSpPr>
          <p:cNvPr id="29" name="ZoneTexte 28"/>
          <p:cNvSpPr txBox="1"/>
          <p:nvPr/>
        </p:nvSpPr>
        <p:spPr>
          <a:xfrm>
            <a:off x="5647193" y="3993651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answer</a:t>
            </a:r>
            <a:endParaRPr lang="fr-FR" sz="1400" dirty="0"/>
          </a:p>
        </p:txBody>
      </p:sp>
      <p:sp>
        <p:nvSpPr>
          <p:cNvPr id="30" name="ZoneTexte 29"/>
          <p:cNvSpPr txBox="1"/>
          <p:nvPr/>
        </p:nvSpPr>
        <p:spPr>
          <a:xfrm>
            <a:off x="827584" y="5661248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 user wanting data on several countries should not be obliged to access several services.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33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95984" y="149902"/>
            <a:ext cx="7049363" cy="1143000"/>
          </a:xfrm>
        </p:spPr>
        <p:txBody>
          <a:bodyPr/>
          <a:lstStyle/>
          <a:p>
            <a:pPr eaLnBrk="1" hangingPunct="1"/>
            <a:r>
              <a:rPr lang="en-GB" altLang="fr-FR" sz="3600" b="1" dirty="0" smtClean="0"/>
              <a:t>Single access point (download)</a:t>
            </a:r>
          </a:p>
        </p:txBody>
      </p:sp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099684"/>
            <a:ext cx="8280276" cy="4755999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  <a:defRPr/>
            </a:pPr>
            <a:r>
              <a:rPr lang="en-GB" sz="2800" dirty="0" smtClean="0">
                <a:sym typeface="Symbol" pitchFamily="18" charset="2"/>
              </a:rPr>
              <a:t> The ELF scenario </a:t>
            </a:r>
            <a:endParaRPr lang="en-GB" sz="2000" dirty="0" smtClean="0">
              <a:solidFill>
                <a:srgbClr val="92D050"/>
              </a:solidFill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GB" dirty="0">
              <a:sym typeface="Symbol" pitchFamily="18" charset="2"/>
            </a:endParaRPr>
          </a:p>
        </p:txBody>
      </p:sp>
      <p:sp>
        <p:nvSpPr>
          <p:cNvPr id="6" name="Cylindre 5"/>
          <p:cNvSpPr/>
          <p:nvPr/>
        </p:nvSpPr>
        <p:spPr>
          <a:xfrm>
            <a:off x="179512" y="1844824"/>
            <a:ext cx="1080120" cy="72008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NMCA</a:t>
            </a:r>
            <a:endParaRPr lang="fr-FR" dirty="0"/>
          </a:p>
        </p:txBody>
      </p:sp>
      <p:sp>
        <p:nvSpPr>
          <p:cNvPr id="7" name="Cylindre 6"/>
          <p:cNvSpPr/>
          <p:nvPr/>
        </p:nvSpPr>
        <p:spPr>
          <a:xfrm>
            <a:off x="179512" y="3115364"/>
            <a:ext cx="1008112" cy="72008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NMCA</a:t>
            </a:r>
            <a:endParaRPr lang="fr-FR" dirty="0"/>
          </a:p>
        </p:txBody>
      </p:sp>
      <p:sp>
        <p:nvSpPr>
          <p:cNvPr id="10" name="Cylindre 9"/>
          <p:cNvSpPr/>
          <p:nvPr/>
        </p:nvSpPr>
        <p:spPr>
          <a:xfrm>
            <a:off x="215516" y="4365104"/>
            <a:ext cx="1008112" cy="72008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NMCA</a:t>
            </a:r>
            <a:endParaRPr lang="fr-FR" dirty="0"/>
          </a:p>
        </p:txBody>
      </p:sp>
      <p:sp>
        <p:nvSpPr>
          <p:cNvPr id="8" name="Flèche droite 7"/>
          <p:cNvSpPr/>
          <p:nvPr/>
        </p:nvSpPr>
        <p:spPr>
          <a:xfrm>
            <a:off x="1485021" y="2180071"/>
            <a:ext cx="151216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droite 11"/>
          <p:cNvSpPr/>
          <p:nvPr/>
        </p:nvSpPr>
        <p:spPr>
          <a:xfrm>
            <a:off x="1431757" y="4670702"/>
            <a:ext cx="151216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droite 12"/>
          <p:cNvSpPr/>
          <p:nvPr/>
        </p:nvSpPr>
        <p:spPr>
          <a:xfrm>
            <a:off x="1414001" y="3429000"/>
            <a:ext cx="151216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3161187" y="1918573"/>
            <a:ext cx="1093434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National</a:t>
            </a:r>
            <a:r>
              <a:rPr lang="fr-FR" dirty="0" smtClean="0">
                <a:solidFill>
                  <a:srgbClr val="00B050"/>
                </a:solidFill>
              </a:rPr>
              <a:t> </a:t>
            </a:r>
            <a:r>
              <a:rPr lang="fr-FR" dirty="0" smtClean="0"/>
              <a:t>WFS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3163160" y="4491552"/>
            <a:ext cx="1093434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National WFS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3144418" y="3224679"/>
            <a:ext cx="1093434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National WFS</a:t>
            </a:r>
            <a:endParaRPr lang="fr-FR" dirty="0"/>
          </a:p>
        </p:txBody>
      </p:sp>
      <p:pic>
        <p:nvPicPr>
          <p:cNvPr id="17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13599" y="3197806"/>
            <a:ext cx="1068889" cy="1013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Connecteur droit avec flèche 20"/>
          <p:cNvCxnSpPr/>
          <p:nvPr/>
        </p:nvCxnSpPr>
        <p:spPr>
          <a:xfrm>
            <a:off x="6588224" y="3808073"/>
            <a:ext cx="1363225" cy="0"/>
          </a:xfrm>
          <a:prstGeom prst="straightConnector1">
            <a:avLst/>
          </a:prstGeom>
          <a:ln w="5715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flipH="1">
            <a:off x="6372200" y="3501008"/>
            <a:ext cx="1445088" cy="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27"/>
          <p:cNvSpPr txBox="1"/>
          <p:nvPr/>
        </p:nvSpPr>
        <p:spPr>
          <a:xfrm>
            <a:off x="6693772" y="3043917"/>
            <a:ext cx="11521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 err="1" smtClean="0"/>
              <a:t>request</a:t>
            </a:r>
            <a:endParaRPr lang="fr-FR" sz="1400" dirty="0"/>
          </a:p>
        </p:txBody>
      </p:sp>
      <p:sp>
        <p:nvSpPr>
          <p:cNvPr id="29" name="ZoneTexte 28"/>
          <p:cNvSpPr txBox="1"/>
          <p:nvPr/>
        </p:nvSpPr>
        <p:spPr>
          <a:xfrm>
            <a:off x="6693772" y="3993651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answer</a:t>
            </a:r>
            <a:endParaRPr lang="fr-FR" sz="1400" dirty="0"/>
          </a:p>
        </p:txBody>
      </p:sp>
      <p:sp>
        <p:nvSpPr>
          <p:cNvPr id="30" name="ZoneTexte 29"/>
          <p:cNvSpPr txBox="1"/>
          <p:nvPr/>
        </p:nvSpPr>
        <p:spPr>
          <a:xfrm>
            <a:off x="827584" y="5661248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user is offered a single access point through the cascaded service.</a:t>
            </a:r>
            <a:endParaRPr lang="en-US" dirty="0"/>
          </a:p>
        </p:txBody>
      </p:sp>
      <p:sp>
        <p:nvSpPr>
          <p:cNvPr id="4" name="ZoneTexte 3"/>
          <p:cNvSpPr txBox="1"/>
          <p:nvPr/>
        </p:nvSpPr>
        <p:spPr>
          <a:xfrm>
            <a:off x="5004048" y="2911296"/>
            <a:ext cx="1368152" cy="163121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endParaRPr lang="fr-FR" sz="2000" b="1" dirty="0" smtClean="0">
              <a:solidFill>
                <a:schemeClr val="bg1"/>
              </a:solidFill>
            </a:endParaRPr>
          </a:p>
          <a:p>
            <a:pPr algn="ctr"/>
            <a:r>
              <a:rPr lang="fr-FR" sz="2000" b="1" dirty="0" err="1" smtClean="0">
                <a:solidFill>
                  <a:schemeClr val="bg1"/>
                </a:solidFill>
              </a:rPr>
              <a:t>Cascaded</a:t>
            </a:r>
            <a:r>
              <a:rPr lang="fr-FR" sz="2000" b="1" dirty="0" smtClean="0">
                <a:solidFill>
                  <a:schemeClr val="bg1"/>
                </a:solidFill>
              </a:rPr>
              <a:t> Service (WFS)</a:t>
            </a:r>
          </a:p>
          <a:p>
            <a:pPr algn="ctr"/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5" name="Double flèche horizontale 4"/>
          <p:cNvSpPr/>
          <p:nvPr/>
        </p:nvSpPr>
        <p:spPr>
          <a:xfrm rot="2712874">
            <a:off x="4173978" y="2347443"/>
            <a:ext cx="1010561" cy="240817"/>
          </a:xfrm>
          <a:prstGeom prst="leftRightArrow">
            <a:avLst/>
          </a:prstGeom>
          <a:solidFill>
            <a:srgbClr val="97BF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Double flèche horizontale 30"/>
          <p:cNvSpPr/>
          <p:nvPr/>
        </p:nvSpPr>
        <p:spPr>
          <a:xfrm>
            <a:off x="4380266" y="3429000"/>
            <a:ext cx="580749" cy="240817"/>
          </a:xfrm>
          <a:prstGeom prst="leftRightArrow">
            <a:avLst/>
          </a:prstGeom>
          <a:solidFill>
            <a:srgbClr val="97BF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Double flèche horizontale 31"/>
          <p:cNvSpPr/>
          <p:nvPr/>
        </p:nvSpPr>
        <p:spPr>
          <a:xfrm rot="19691084">
            <a:off x="4288205" y="4511205"/>
            <a:ext cx="663887" cy="223059"/>
          </a:xfrm>
          <a:prstGeom prst="leftRightArrow">
            <a:avLst/>
          </a:prstGeom>
          <a:solidFill>
            <a:srgbClr val="97BF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86844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563662" y="0"/>
            <a:ext cx="6917457" cy="1143000"/>
          </a:xfrm>
        </p:spPr>
        <p:txBody>
          <a:bodyPr/>
          <a:lstStyle/>
          <a:p>
            <a:pPr eaLnBrk="1" hangingPunct="1"/>
            <a:r>
              <a:rPr lang="en-GB" altLang="fr-FR" sz="3600" b="1" dirty="0" smtClean="0"/>
              <a:t>Single access point (download)</a:t>
            </a:r>
          </a:p>
        </p:txBody>
      </p:sp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099684"/>
            <a:ext cx="8280276" cy="4755999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  <a:defRPr/>
            </a:pPr>
            <a:r>
              <a:rPr lang="en-GB" sz="2800" dirty="0" smtClean="0">
                <a:sym typeface="Symbol" pitchFamily="18" charset="2"/>
              </a:rPr>
              <a:t> Cascaded service: distribute request</a:t>
            </a:r>
            <a:endParaRPr lang="en-GB" dirty="0">
              <a:sym typeface="Symbol" pitchFamily="18" charset="2"/>
            </a:endParaRPr>
          </a:p>
        </p:txBody>
      </p:sp>
      <p:sp>
        <p:nvSpPr>
          <p:cNvPr id="6" name="Cylindre 5"/>
          <p:cNvSpPr/>
          <p:nvPr/>
        </p:nvSpPr>
        <p:spPr>
          <a:xfrm>
            <a:off x="179512" y="1844824"/>
            <a:ext cx="864096" cy="47926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NMCA</a:t>
            </a:r>
            <a:endParaRPr lang="fr-FR" dirty="0"/>
          </a:p>
        </p:txBody>
      </p:sp>
      <p:sp>
        <p:nvSpPr>
          <p:cNvPr id="7" name="Cylindre 6"/>
          <p:cNvSpPr/>
          <p:nvPr/>
        </p:nvSpPr>
        <p:spPr>
          <a:xfrm>
            <a:off x="160017" y="2755218"/>
            <a:ext cx="792088" cy="45765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NMCA</a:t>
            </a:r>
            <a:endParaRPr lang="fr-FR" dirty="0"/>
          </a:p>
        </p:txBody>
      </p:sp>
      <p:sp>
        <p:nvSpPr>
          <p:cNvPr id="10" name="Cylindre 9"/>
          <p:cNvSpPr/>
          <p:nvPr/>
        </p:nvSpPr>
        <p:spPr>
          <a:xfrm>
            <a:off x="142015" y="5013176"/>
            <a:ext cx="828092" cy="44961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NMCA</a:t>
            </a:r>
            <a:endParaRPr lang="fr-FR" dirty="0"/>
          </a:p>
        </p:txBody>
      </p:sp>
      <p:sp>
        <p:nvSpPr>
          <p:cNvPr id="8" name="Flèche droite 7"/>
          <p:cNvSpPr/>
          <p:nvPr/>
        </p:nvSpPr>
        <p:spPr>
          <a:xfrm>
            <a:off x="1169098" y="2048451"/>
            <a:ext cx="926739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222951" y="1828070"/>
            <a:ext cx="889987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National</a:t>
            </a:r>
            <a:r>
              <a:rPr lang="fr-FR" sz="1600" dirty="0" smtClean="0">
                <a:solidFill>
                  <a:srgbClr val="00B050"/>
                </a:solidFill>
              </a:rPr>
              <a:t> </a:t>
            </a:r>
            <a:r>
              <a:rPr lang="fr-FR" sz="1600" dirty="0" smtClean="0"/>
              <a:t>WFS</a:t>
            </a:r>
            <a:endParaRPr lang="fr-FR" sz="1600" dirty="0"/>
          </a:p>
        </p:txBody>
      </p:sp>
      <p:pic>
        <p:nvPicPr>
          <p:cNvPr id="17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34877" y="2379132"/>
            <a:ext cx="1068889" cy="1013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" name="Connecteur droit avec flèche 22"/>
          <p:cNvCxnSpPr/>
          <p:nvPr/>
        </p:nvCxnSpPr>
        <p:spPr>
          <a:xfrm flipH="1">
            <a:off x="6041265" y="2781112"/>
            <a:ext cx="1445088" cy="0"/>
          </a:xfrm>
          <a:prstGeom prst="straightConnector1">
            <a:avLst/>
          </a:prstGeom>
          <a:ln w="5715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ZoneTexte 3"/>
          <p:cNvSpPr txBox="1"/>
          <p:nvPr/>
        </p:nvSpPr>
        <p:spPr>
          <a:xfrm>
            <a:off x="4376220" y="1745483"/>
            <a:ext cx="1368152" cy="163121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endParaRPr lang="fr-FR" sz="2000" b="1" dirty="0" smtClean="0">
              <a:solidFill>
                <a:schemeClr val="bg1"/>
              </a:solidFill>
            </a:endParaRPr>
          </a:p>
          <a:p>
            <a:pPr algn="ctr"/>
            <a:r>
              <a:rPr lang="fr-FR" sz="2000" b="1" dirty="0" err="1" smtClean="0">
                <a:solidFill>
                  <a:schemeClr val="bg1"/>
                </a:solidFill>
              </a:rPr>
              <a:t>Cascaded</a:t>
            </a:r>
            <a:r>
              <a:rPr lang="fr-FR" sz="2000" b="1" dirty="0" smtClean="0">
                <a:solidFill>
                  <a:schemeClr val="bg1"/>
                </a:solidFill>
              </a:rPr>
              <a:t> Service</a:t>
            </a:r>
          </a:p>
          <a:p>
            <a:pPr algn="ctr"/>
            <a:r>
              <a:rPr lang="fr-FR" sz="2000" b="1" dirty="0" smtClean="0">
                <a:solidFill>
                  <a:schemeClr val="bg1"/>
                </a:solidFill>
              </a:rPr>
              <a:t>(WFS)</a:t>
            </a:r>
          </a:p>
          <a:p>
            <a:pPr algn="ctr"/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24" name="Cylindre 23"/>
          <p:cNvSpPr/>
          <p:nvPr/>
        </p:nvSpPr>
        <p:spPr>
          <a:xfrm>
            <a:off x="126220" y="3570550"/>
            <a:ext cx="792088" cy="45765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NMCA</a:t>
            </a:r>
            <a:endParaRPr lang="fr-FR" dirty="0"/>
          </a:p>
        </p:txBody>
      </p:sp>
      <p:sp>
        <p:nvSpPr>
          <p:cNvPr id="25" name="Cylindre 24"/>
          <p:cNvSpPr/>
          <p:nvPr/>
        </p:nvSpPr>
        <p:spPr>
          <a:xfrm>
            <a:off x="133124" y="4213126"/>
            <a:ext cx="792088" cy="45765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NMCA</a:t>
            </a:r>
            <a:endParaRPr lang="fr-FR" dirty="0"/>
          </a:p>
        </p:txBody>
      </p:sp>
      <p:sp>
        <p:nvSpPr>
          <p:cNvPr id="26" name="Flèche droite 25"/>
          <p:cNvSpPr/>
          <p:nvPr/>
        </p:nvSpPr>
        <p:spPr>
          <a:xfrm>
            <a:off x="1043112" y="2967876"/>
            <a:ext cx="926739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lèche droite 26"/>
          <p:cNvSpPr/>
          <p:nvPr/>
        </p:nvSpPr>
        <p:spPr>
          <a:xfrm>
            <a:off x="1043608" y="3799376"/>
            <a:ext cx="926739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lèche droite 32"/>
          <p:cNvSpPr/>
          <p:nvPr/>
        </p:nvSpPr>
        <p:spPr>
          <a:xfrm>
            <a:off x="1100294" y="5201979"/>
            <a:ext cx="926739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Flèche droite 33"/>
          <p:cNvSpPr/>
          <p:nvPr/>
        </p:nvSpPr>
        <p:spPr>
          <a:xfrm>
            <a:off x="1054688" y="4405948"/>
            <a:ext cx="926739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2145377" y="2591478"/>
            <a:ext cx="889987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National</a:t>
            </a:r>
            <a:r>
              <a:rPr lang="fr-FR" sz="1600" dirty="0" smtClean="0">
                <a:solidFill>
                  <a:srgbClr val="00B050"/>
                </a:solidFill>
              </a:rPr>
              <a:t> </a:t>
            </a:r>
            <a:r>
              <a:rPr lang="fr-FR" sz="1600" dirty="0" smtClean="0"/>
              <a:t>WFS</a:t>
            </a:r>
            <a:endParaRPr lang="fr-FR" sz="1600" dirty="0"/>
          </a:p>
        </p:txBody>
      </p:sp>
      <p:sp>
        <p:nvSpPr>
          <p:cNvPr id="36" name="ZoneTexte 35"/>
          <p:cNvSpPr txBox="1"/>
          <p:nvPr/>
        </p:nvSpPr>
        <p:spPr>
          <a:xfrm>
            <a:off x="2128021" y="3377429"/>
            <a:ext cx="889987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National</a:t>
            </a:r>
            <a:r>
              <a:rPr lang="fr-FR" sz="1600" dirty="0" smtClean="0">
                <a:solidFill>
                  <a:srgbClr val="00B050"/>
                </a:solidFill>
              </a:rPr>
              <a:t> </a:t>
            </a:r>
            <a:r>
              <a:rPr lang="fr-FR" sz="1600" dirty="0" smtClean="0"/>
              <a:t>WFS</a:t>
            </a:r>
            <a:endParaRPr lang="fr-FR" sz="1600" dirty="0"/>
          </a:p>
        </p:txBody>
      </p:sp>
      <p:sp>
        <p:nvSpPr>
          <p:cNvPr id="37" name="ZoneTexte 36"/>
          <p:cNvSpPr txBox="1"/>
          <p:nvPr/>
        </p:nvSpPr>
        <p:spPr>
          <a:xfrm>
            <a:off x="2155031" y="4086003"/>
            <a:ext cx="889987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National</a:t>
            </a:r>
            <a:r>
              <a:rPr lang="fr-FR" sz="1600" dirty="0" smtClean="0">
                <a:solidFill>
                  <a:srgbClr val="00B050"/>
                </a:solidFill>
              </a:rPr>
              <a:t> </a:t>
            </a:r>
            <a:r>
              <a:rPr lang="fr-FR" sz="1600" dirty="0" smtClean="0"/>
              <a:t>WFS</a:t>
            </a:r>
            <a:endParaRPr lang="fr-FR" sz="1600" dirty="0"/>
          </a:p>
        </p:txBody>
      </p:sp>
      <p:sp>
        <p:nvSpPr>
          <p:cNvPr id="38" name="ZoneTexte 37"/>
          <p:cNvSpPr txBox="1"/>
          <p:nvPr/>
        </p:nvSpPr>
        <p:spPr>
          <a:xfrm>
            <a:off x="2155778" y="4872365"/>
            <a:ext cx="889987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National</a:t>
            </a:r>
            <a:r>
              <a:rPr lang="fr-FR" sz="1600" dirty="0" smtClean="0">
                <a:solidFill>
                  <a:srgbClr val="00B050"/>
                </a:solidFill>
              </a:rPr>
              <a:t> </a:t>
            </a:r>
            <a:r>
              <a:rPr lang="fr-FR" sz="1600" dirty="0" smtClean="0"/>
              <a:t>WFS</a:t>
            </a:r>
            <a:endParaRPr lang="fr-FR" sz="1600" dirty="0"/>
          </a:p>
        </p:txBody>
      </p:sp>
      <p:sp>
        <p:nvSpPr>
          <p:cNvPr id="2" name="ZoneTexte 1"/>
          <p:cNvSpPr txBox="1"/>
          <p:nvPr/>
        </p:nvSpPr>
        <p:spPr>
          <a:xfrm>
            <a:off x="6047796" y="2973832"/>
            <a:ext cx="15697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Request (feature type, bounding box)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740352" y="4012773"/>
            <a:ext cx="792088" cy="36561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7128002" y="3796433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(X1, Y1)</a:t>
            </a:r>
            <a:endParaRPr lang="fr-FR" sz="1200" dirty="0"/>
          </a:p>
        </p:txBody>
      </p:sp>
      <p:sp>
        <p:nvSpPr>
          <p:cNvPr id="39" name="ZoneTexte 38"/>
          <p:cNvSpPr txBox="1"/>
          <p:nvPr/>
        </p:nvSpPr>
        <p:spPr>
          <a:xfrm>
            <a:off x="7082427" y="4321852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(X2, Y2)</a:t>
            </a:r>
            <a:endParaRPr lang="fr-FR" sz="1200" dirty="0"/>
          </a:p>
        </p:txBody>
      </p:sp>
      <p:sp>
        <p:nvSpPr>
          <p:cNvPr id="40" name="ZoneTexte 39"/>
          <p:cNvSpPr txBox="1"/>
          <p:nvPr/>
        </p:nvSpPr>
        <p:spPr>
          <a:xfrm>
            <a:off x="8305396" y="4378390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(X3, Y3)</a:t>
            </a:r>
            <a:endParaRPr lang="fr-FR" sz="1200" dirty="0"/>
          </a:p>
        </p:txBody>
      </p:sp>
      <p:sp>
        <p:nvSpPr>
          <p:cNvPr id="42" name="ZoneTexte 41"/>
          <p:cNvSpPr txBox="1"/>
          <p:nvPr/>
        </p:nvSpPr>
        <p:spPr>
          <a:xfrm>
            <a:off x="8351912" y="3732884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/>
              <a:t>(X4, Y4)</a:t>
            </a:r>
            <a:endParaRPr lang="fr-FR" sz="1200" dirty="0"/>
          </a:p>
        </p:txBody>
      </p:sp>
      <p:grpSp>
        <p:nvGrpSpPr>
          <p:cNvPr id="46" name="Groupe 45"/>
          <p:cNvGrpSpPr/>
          <p:nvPr/>
        </p:nvGrpSpPr>
        <p:grpSpPr>
          <a:xfrm>
            <a:off x="2452168" y="894908"/>
            <a:ext cx="6602312" cy="5400375"/>
            <a:chOff x="2452168" y="1101550"/>
            <a:chExt cx="6602312" cy="5400375"/>
          </a:xfrm>
        </p:grpSpPr>
        <p:sp>
          <p:nvSpPr>
            <p:cNvPr id="14" name="Organigramme : Disque magnétique 13"/>
            <p:cNvSpPr/>
            <p:nvPr/>
          </p:nvSpPr>
          <p:spPr>
            <a:xfrm>
              <a:off x="3995936" y="4213126"/>
              <a:ext cx="2304256" cy="2288799"/>
            </a:xfrm>
            <a:prstGeom prst="flowChartMagneticDisk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rgbClr val="72797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8" name="Imag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2346" y="4954249"/>
              <a:ext cx="1535797" cy="1518458"/>
            </a:xfrm>
            <a:prstGeom prst="rect">
              <a:avLst/>
            </a:prstGeom>
          </p:spPr>
        </p:pic>
        <p:sp>
          <p:nvSpPr>
            <p:cNvPr id="19" name="Flèche vers le bas 18"/>
            <p:cNvSpPr/>
            <p:nvPr/>
          </p:nvSpPr>
          <p:spPr>
            <a:xfrm>
              <a:off x="5148064" y="3602457"/>
              <a:ext cx="285524" cy="631369"/>
            </a:xfrm>
            <a:prstGeom prst="downArrow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2452168" y="5900682"/>
              <a:ext cx="17315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Database of international boundaries</a:t>
              </a:r>
              <a:endParaRPr lang="en-US" sz="1200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788024" y="4981943"/>
              <a:ext cx="792088" cy="365617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7020272" y="1101550"/>
              <a:ext cx="2034208" cy="1200329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Step1: identify the countries concerned by the request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Groupe 49"/>
          <p:cNvGrpSpPr/>
          <p:nvPr/>
        </p:nvGrpSpPr>
        <p:grpSpPr>
          <a:xfrm>
            <a:off x="3141663" y="2257039"/>
            <a:ext cx="5794593" cy="4040690"/>
            <a:chOff x="3097026" y="2244823"/>
            <a:chExt cx="5794593" cy="4040690"/>
          </a:xfrm>
        </p:grpSpPr>
        <p:sp>
          <p:nvSpPr>
            <p:cNvPr id="45" name="Flèche vers le bas 44"/>
            <p:cNvSpPr/>
            <p:nvPr/>
          </p:nvSpPr>
          <p:spPr>
            <a:xfrm rot="10800000">
              <a:off x="4427984" y="3392923"/>
              <a:ext cx="285524" cy="631369"/>
            </a:xfrm>
            <a:prstGeom prst="down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Flèche vers le bas 46"/>
            <p:cNvSpPr/>
            <p:nvPr/>
          </p:nvSpPr>
          <p:spPr>
            <a:xfrm rot="6715976">
              <a:off x="3607808" y="1930582"/>
              <a:ext cx="285524" cy="914006"/>
            </a:xfrm>
            <a:prstGeom prst="down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Flèche vers le bas 47"/>
            <p:cNvSpPr/>
            <p:nvPr/>
          </p:nvSpPr>
          <p:spPr>
            <a:xfrm rot="1697022">
              <a:off x="3524199" y="3536359"/>
              <a:ext cx="285524" cy="1712201"/>
            </a:xfrm>
            <a:prstGeom prst="down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Flèche vers le bas 48"/>
            <p:cNvSpPr/>
            <p:nvPr/>
          </p:nvSpPr>
          <p:spPr>
            <a:xfrm rot="3389427">
              <a:off x="3524199" y="2749773"/>
              <a:ext cx="285524" cy="1139870"/>
            </a:xfrm>
            <a:prstGeom prst="downArrow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ZoneTexte 42"/>
            <p:cNvSpPr txBox="1"/>
            <p:nvPr/>
          </p:nvSpPr>
          <p:spPr>
            <a:xfrm>
              <a:off x="7020272" y="5085184"/>
              <a:ext cx="1871347" cy="1200329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Step 2: distribute the request to the concerned national WFS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602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32466" y="0"/>
            <a:ext cx="6848653" cy="1143000"/>
          </a:xfrm>
        </p:spPr>
        <p:txBody>
          <a:bodyPr/>
          <a:lstStyle/>
          <a:p>
            <a:pPr eaLnBrk="1" hangingPunct="1"/>
            <a:r>
              <a:rPr lang="en-GB" altLang="fr-FR" sz="3600" b="1" dirty="0" smtClean="0"/>
              <a:t>Single access point (download)</a:t>
            </a:r>
          </a:p>
        </p:txBody>
      </p:sp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099684"/>
            <a:ext cx="8280276" cy="4755999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  <a:defRPr/>
            </a:pPr>
            <a:r>
              <a:rPr lang="en-GB" sz="2800" dirty="0" smtClean="0">
                <a:sym typeface="Symbol" pitchFamily="18" charset="2"/>
              </a:rPr>
              <a:t> Cascaded service: aggregate answers</a:t>
            </a:r>
            <a:endParaRPr lang="en-GB" sz="2000" dirty="0" smtClean="0">
              <a:solidFill>
                <a:srgbClr val="92D050"/>
              </a:solidFill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GB" dirty="0">
              <a:sym typeface="Symbol" pitchFamily="18" charset="2"/>
            </a:endParaRPr>
          </a:p>
        </p:txBody>
      </p:sp>
      <p:sp>
        <p:nvSpPr>
          <p:cNvPr id="6" name="Cylindre 5"/>
          <p:cNvSpPr/>
          <p:nvPr/>
        </p:nvSpPr>
        <p:spPr>
          <a:xfrm>
            <a:off x="179512" y="1844824"/>
            <a:ext cx="864096" cy="47926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NMCA</a:t>
            </a:r>
            <a:endParaRPr lang="fr-FR" dirty="0"/>
          </a:p>
        </p:txBody>
      </p:sp>
      <p:sp>
        <p:nvSpPr>
          <p:cNvPr id="7" name="Cylindre 6"/>
          <p:cNvSpPr/>
          <p:nvPr/>
        </p:nvSpPr>
        <p:spPr>
          <a:xfrm>
            <a:off x="160017" y="2755218"/>
            <a:ext cx="792088" cy="45765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NMCA</a:t>
            </a:r>
            <a:endParaRPr lang="fr-FR" dirty="0"/>
          </a:p>
        </p:txBody>
      </p:sp>
      <p:sp>
        <p:nvSpPr>
          <p:cNvPr id="10" name="Cylindre 9"/>
          <p:cNvSpPr/>
          <p:nvPr/>
        </p:nvSpPr>
        <p:spPr>
          <a:xfrm>
            <a:off x="142015" y="5013176"/>
            <a:ext cx="828092" cy="44961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NMCA</a:t>
            </a:r>
            <a:endParaRPr lang="fr-FR" dirty="0"/>
          </a:p>
        </p:txBody>
      </p:sp>
      <p:sp>
        <p:nvSpPr>
          <p:cNvPr id="8" name="Flèche droite 7"/>
          <p:cNvSpPr/>
          <p:nvPr/>
        </p:nvSpPr>
        <p:spPr>
          <a:xfrm>
            <a:off x="1169098" y="2048451"/>
            <a:ext cx="926739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2222951" y="1828070"/>
            <a:ext cx="889987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National</a:t>
            </a:r>
            <a:r>
              <a:rPr lang="fr-FR" sz="1600" dirty="0" smtClean="0">
                <a:solidFill>
                  <a:srgbClr val="00B050"/>
                </a:solidFill>
              </a:rPr>
              <a:t> </a:t>
            </a:r>
            <a:r>
              <a:rPr lang="fr-FR" sz="1600" dirty="0" smtClean="0"/>
              <a:t>WFS</a:t>
            </a:r>
            <a:endParaRPr lang="fr-FR" sz="1600" dirty="0"/>
          </a:p>
        </p:txBody>
      </p:sp>
      <p:pic>
        <p:nvPicPr>
          <p:cNvPr id="17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34877" y="3032153"/>
            <a:ext cx="1068889" cy="1013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220072" y="2967875"/>
            <a:ext cx="1368152" cy="132343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endParaRPr lang="fr-FR" sz="2000" b="1" dirty="0" smtClean="0">
              <a:solidFill>
                <a:schemeClr val="bg1"/>
              </a:solidFill>
            </a:endParaRPr>
          </a:p>
          <a:p>
            <a:pPr algn="ctr"/>
            <a:r>
              <a:rPr lang="fr-FR" sz="2000" b="1" dirty="0" err="1" smtClean="0">
                <a:solidFill>
                  <a:schemeClr val="bg1"/>
                </a:solidFill>
              </a:rPr>
              <a:t>Cascaded</a:t>
            </a:r>
            <a:r>
              <a:rPr lang="fr-FR" sz="2000" b="1" dirty="0" smtClean="0">
                <a:solidFill>
                  <a:schemeClr val="bg1"/>
                </a:solidFill>
              </a:rPr>
              <a:t> Service</a:t>
            </a:r>
          </a:p>
          <a:p>
            <a:pPr algn="ctr"/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24" name="Cylindre 23"/>
          <p:cNvSpPr/>
          <p:nvPr/>
        </p:nvSpPr>
        <p:spPr>
          <a:xfrm>
            <a:off x="126220" y="3570550"/>
            <a:ext cx="792088" cy="45765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NMCA</a:t>
            </a:r>
            <a:endParaRPr lang="fr-FR" dirty="0"/>
          </a:p>
        </p:txBody>
      </p:sp>
      <p:sp>
        <p:nvSpPr>
          <p:cNvPr id="25" name="Cylindre 24"/>
          <p:cNvSpPr/>
          <p:nvPr/>
        </p:nvSpPr>
        <p:spPr>
          <a:xfrm>
            <a:off x="133124" y="4213126"/>
            <a:ext cx="792088" cy="457652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NMCA</a:t>
            </a:r>
            <a:endParaRPr lang="fr-FR" dirty="0"/>
          </a:p>
        </p:txBody>
      </p:sp>
      <p:sp>
        <p:nvSpPr>
          <p:cNvPr id="26" name="Flèche droite 25"/>
          <p:cNvSpPr/>
          <p:nvPr/>
        </p:nvSpPr>
        <p:spPr>
          <a:xfrm>
            <a:off x="1043112" y="2967876"/>
            <a:ext cx="926739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lèche droite 26"/>
          <p:cNvSpPr/>
          <p:nvPr/>
        </p:nvSpPr>
        <p:spPr>
          <a:xfrm>
            <a:off x="1043608" y="3799376"/>
            <a:ext cx="926739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Flèche droite 32"/>
          <p:cNvSpPr/>
          <p:nvPr/>
        </p:nvSpPr>
        <p:spPr>
          <a:xfrm>
            <a:off x="1100294" y="5201979"/>
            <a:ext cx="926739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Flèche droite 33"/>
          <p:cNvSpPr/>
          <p:nvPr/>
        </p:nvSpPr>
        <p:spPr>
          <a:xfrm>
            <a:off x="1054688" y="4405948"/>
            <a:ext cx="926739" cy="72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ZoneTexte 34"/>
          <p:cNvSpPr txBox="1"/>
          <p:nvPr/>
        </p:nvSpPr>
        <p:spPr>
          <a:xfrm>
            <a:off x="2145377" y="2591478"/>
            <a:ext cx="889987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National</a:t>
            </a:r>
            <a:r>
              <a:rPr lang="fr-FR" sz="1600" dirty="0" smtClean="0">
                <a:solidFill>
                  <a:srgbClr val="00B050"/>
                </a:solidFill>
              </a:rPr>
              <a:t> </a:t>
            </a:r>
            <a:r>
              <a:rPr lang="fr-FR" sz="1600" dirty="0" smtClean="0"/>
              <a:t>WFS</a:t>
            </a:r>
            <a:endParaRPr lang="fr-FR" sz="1600" dirty="0"/>
          </a:p>
        </p:txBody>
      </p:sp>
      <p:sp>
        <p:nvSpPr>
          <p:cNvPr id="36" name="ZoneTexte 35"/>
          <p:cNvSpPr txBox="1"/>
          <p:nvPr/>
        </p:nvSpPr>
        <p:spPr>
          <a:xfrm>
            <a:off x="2128021" y="3377429"/>
            <a:ext cx="889987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National</a:t>
            </a:r>
            <a:r>
              <a:rPr lang="fr-FR" sz="1600" dirty="0" smtClean="0">
                <a:solidFill>
                  <a:srgbClr val="00B050"/>
                </a:solidFill>
              </a:rPr>
              <a:t> </a:t>
            </a:r>
            <a:r>
              <a:rPr lang="fr-FR" sz="1600" dirty="0" smtClean="0"/>
              <a:t>WFS</a:t>
            </a:r>
            <a:endParaRPr lang="fr-FR" sz="1600" dirty="0"/>
          </a:p>
        </p:txBody>
      </p:sp>
      <p:sp>
        <p:nvSpPr>
          <p:cNvPr id="37" name="ZoneTexte 36"/>
          <p:cNvSpPr txBox="1"/>
          <p:nvPr/>
        </p:nvSpPr>
        <p:spPr>
          <a:xfrm>
            <a:off x="2155031" y="4086003"/>
            <a:ext cx="889987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National</a:t>
            </a:r>
            <a:r>
              <a:rPr lang="fr-FR" sz="1600" dirty="0" smtClean="0">
                <a:solidFill>
                  <a:srgbClr val="00B050"/>
                </a:solidFill>
              </a:rPr>
              <a:t> </a:t>
            </a:r>
            <a:r>
              <a:rPr lang="fr-FR" sz="1600" dirty="0" smtClean="0"/>
              <a:t>WFS</a:t>
            </a:r>
            <a:endParaRPr lang="fr-FR" sz="1600" dirty="0"/>
          </a:p>
        </p:txBody>
      </p:sp>
      <p:sp>
        <p:nvSpPr>
          <p:cNvPr id="38" name="ZoneTexte 37"/>
          <p:cNvSpPr txBox="1"/>
          <p:nvPr/>
        </p:nvSpPr>
        <p:spPr>
          <a:xfrm>
            <a:off x="2155778" y="4872365"/>
            <a:ext cx="889987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dirty="0" smtClean="0"/>
              <a:t>National</a:t>
            </a:r>
            <a:r>
              <a:rPr lang="fr-FR" sz="1600" dirty="0" smtClean="0">
                <a:solidFill>
                  <a:srgbClr val="00B050"/>
                </a:solidFill>
              </a:rPr>
              <a:t> </a:t>
            </a:r>
            <a:r>
              <a:rPr lang="fr-FR" sz="1600" dirty="0" smtClean="0"/>
              <a:t>WFS</a:t>
            </a:r>
            <a:endParaRPr lang="fr-FR" sz="1600" dirty="0"/>
          </a:p>
        </p:txBody>
      </p:sp>
      <p:grpSp>
        <p:nvGrpSpPr>
          <p:cNvPr id="28" name="Groupe 27"/>
          <p:cNvGrpSpPr/>
          <p:nvPr/>
        </p:nvGrpSpPr>
        <p:grpSpPr>
          <a:xfrm>
            <a:off x="2982218" y="1484290"/>
            <a:ext cx="5910262" cy="3726231"/>
            <a:chOff x="2982218" y="1484290"/>
            <a:chExt cx="5910262" cy="3726231"/>
          </a:xfrm>
        </p:grpSpPr>
        <p:sp>
          <p:nvSpPr>
            <p:cNvPr id="5" name="Flèche droite 4"/>
            <p:cNvSpPr/>
            <p:nvPr/>
          </p:nvSpPr>
          <p:spPr>
            <a:xfrm rot="2204463" flipV="1">
              <a:off x="3097498" y="2747084"/>
              <a:ext cx="2139139" cy="114061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Flèche droite 50"/>
            <p:cNvSpPr/>
            <p:nvPr/>
          </p:nvSpPr>
          <p:spPr>
            <a:xfrm flipV="1">
              <a:off x="3145487" y="3664277"/>
              <a:ext cx="1877456" cy="114061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2" name="Flèche droite 51"/>
            <p:cNvSpPr/>
            <p:nvPr/>
          </p:nvSpPr>
          <p:spPr>
            <a:xfrm rot="19395265" flipV="1">
              <a:off x="2982218" y="4654776"/>
              <a:ext cx="2264968" cy="120746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Cylindre 11"/>
            <p:cNvSpPr/>
            <p:nvPr/>
          </p:nvSpPr>
          <p:spPr>
            <a:xfrm>
              <a:off x="3995936" y="2324087"/>
              <a:ext cx="288032" cy="267391"/>
            </a:xfrm>
            <a:prstGeom prst="can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Organigramme : Disque magnétique 12"/>
            <p:cNvSpPr/>
            <p:nvPr/>
          </p:nvSpPr>
          <p:spPr>
            <a:xfrm>
              <a:off x="4009493" y="3810529"/>
              <a:ext cx="315147" cy="250623"/>
            </a:xfrm>
            <a:prstGeom prst="flowChartMagneticDisk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97BF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Organigramme : Disque magnétique 14"/>
            <p:cNvSpPr/>
            <p:nvPr/>
          </p:nvSpPr>
          <p:spPr>
            <a:xfrm>
              <a:off x="4013834" y="4928540"/>
              <a:ext cx="396532" cy="281981"/>
            </a:xfrm>
            <a:prstGeom prst="flowChartMagneticDisk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6660232" y="1484290"/>
              <a:ext cx="2232248" cy="1200329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Step 1 : each national WFS provides data set according to the request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6234160" y="3630835"/>
            <a:ext cx="2769606" cy="3159976"/>
            <a:chOff x="6234160" y="3629593"/>
            <a:chExt cx="2769606" cy="3159976"/>
          </a:xfrm>
        </p:grpSpPr>
        <p:sp>
          <p:nvSpPr>
            <p:cNvPr id="16" name="Organigramme : Disque magnétique 15"/>
            <p:cNvSpPr/>
            <p:nvPr/>
          </p:nvSpPr>
          <p:spPr>
            <a:xfrm>
              <a:off x="6944064" y="3819400"/>
              <a:ext cx="936104" cy="1621649"/>
            </a:xfrm>
            <a:prstGeom prst="flowChartMagneticDisk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Cylindre 52"/>
            <p:cNvSpPr/>
            <p:nvPr/>
          </p:nvSpPr>
          <p:spPr>
            <a:xfrm>
              <a:off x="7233383" y="4405948"/>
              <a:ext cx="288032" cy="267391"/>
            </a:xfrm>
            <a:prstGeom prst="can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4" name="Organigramme : Disque magnétique 53"/>
            <p:cNvSpPr/>
            <p:nvPr/>
          </p:nvSpPr>
          <p:spPr>
            <a:xfrm>
              <a:off x="7206268" y="4747053"/>
              <a:ext cx="315147" cy="250623"/>
            </a:xfrm>
            <a:prstGeom prst="flowChartMagneticDisk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rgbClr val="97BF0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Organigramme : Disque magnétique 54"/>
            <p:cNvSpPr/>
            <p:nvPr/>
          </p:nvSpPr>
          <p:spPr>
            <a:xfrm>
              <a:off x="7186735" y="5096992"/>
              <a:ext cx="396532" cy="281981"/>
            </a:xfrm>
            <a:prstGeom prst="flowChartMagneticDisk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Flèche droite 55"/>
            <p:cNvSpPr/>
            <p:nvPr/>
          </p:nvSpPr>
          <p:spPr>
            <a:xfrm flipV="1">
              <a:off x="6660232" y="3629593"/>
              <a:ext cx="1274644" cy="91714"/>
            </a:xfrm>
            <a:prstGeom prst="rightArrow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ZoneTexte 56"/>
            <p:cNvSpPr txBox="1"/>
            <p:nvPr/>
          </p:nvSpPr>
          <p:spPr>
            <a:xfrm>
              <a:off x="6234160" y="5589240"/>
              <a:ext cx="2769606" cy="1200329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Step 2 :the cascaded service aggregates the national answers in one single feature collection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98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err="1" smtClean="0"/>
              <a:t>Extend</a:t>
            </a:r>
            <a:r>
              <a:rPr lang="fr-FR" sz="3600" dirty="0" smtClean="0"/>
              <a:t> </a:t>
            </a:r>
            <a:r>
              <a:rPr lang="fr-FR" sz="3600" dirty="0" err="1" smtClean="0"/>
              <a:t>geographic</a:t>
            </a:r>
            <a:r>
              <a:rPr lang="fr-FR" sz="3600" dirty="0" smtClean="0"/>
              <a:t> </a:t>
            </a:r>
            <a:r>
              <a:rPr lang="fr-FR" sz="3600" dirty="0" err="1" smtClean="0"/>
              <a:t>coverage</a:t>
            </a:r>
            <a:endParaRPr lang="en-US" sz="3600" dirty="0">
              <a:solidFill>
                <a:srgbClr val="7279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04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724000" y="189659"/>
            <a:ext cx="8012112" cy="583900"/>
          </a:xfrm>
        </p:spPr>
        <p:txBody>
          <a:bodyPr/>
          <a:lstStyle/>
          <a:p>
            <a:r>
              <a:rPr lang="fr-FR" dirty="0" smtClean="0"/>
              <a:t>Programme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206995" y="1015432"/>
            <a:ext cx="8362950" cy="4793185"/>
          </a:xfrm>
          <a:noFill/>
        </p:spPr>
        <p:txBody>
          <a:bodyPr>
            <a:normAutofit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endParaRPr lang="en-US" dirty="0" smtClean="0"/>
          </a:p>
          <a:p>
            <a:pPr>
              <a:lnSpc>
                <a:spcPct val="120000"/>
              </a:lnSpc>
            </a:pPr>
            <a:r>
              <a:rPr lang="en-US" sz="2400" dirty="0" smtClean="0"/>
              <a:t>Expected benefits </a:t>
            </a:r>
            <a:r>
              <a:rPr lang="en-US" sz="2400" dirty="0"/>
              <a:t>from </a:t>
            </a:r>
            <a:r>
              <a:rPr lang="en-US" sz="2400" dirty="0" smtClean="0"/>
              <a:t>ELF</a:t>
            </a:r>
          </a:p>
          <a:p>
            <a:pPr lvl="2">
              <a:lnSpc>
                <a:spcPct val="120000"/>
              </a:lnSpc>
            </a:pPr>
            <a:r>
              <a:rPr lang="en-US" sz="1800" dirty="0" smtClean="0"/>
              <a:t>Data specification</a:t>
            </a:r>
          </a:p>
          <a:p>
            <a:pPr lvl="2">
              <a:lnSpc>
                <a:spcPct val="120000"/>
              </a:lnSpc>
            </a:pPr>
            <a:r>
              <a:rPr lang="en-US" sz="1800" dirty="0" smtClean="0"/>
              <a:t>Data transformation</a:t>
            </a:r>
          </a:p>
          <a:p>
            <a:pPr lvl="2">
              <a:lnSpc>
                <a:spcPct val="120000"/>
              </a:lnSpc>
            </a:pPr>
            <a:r>
              <a:rPr lang="en-US" sz="1800" dirty="0" smtClean="0"/>
              <a:t>Cascading services</a:t>
            </a:r>
          </a:p>
          <a:p>
            <a:pPr lvl="2">
              <a:lnSpc>
                <a:spcPct val="120000"/>
              </a:lnSpc>
            </a:pPr>
            <a:r>
              <a:rPr lang="en-US" sz="1800" dirty="0" smtClean="0"/>
              <a:t>Extending the geographic coverage</a:t>
            </a:r>
          </a:p>
          <a:p>
            <a:pPr lvl="2">
              <a:lnSpc>
                <a:spcPct val="120000"/>
              </a:lnSpc>
            </a:pPr>
            <a:r>
              <a:rPr lang="en-US" sz="1800" dirty="0" smtClean="0"/>
              <a:t>ELF </a:t>
            </a:r>
            <a:r>
              <a:rPr lang="en-US" sz="1800" dirty="0" err="1" smtClean="0"/>
              <a:t>GeoLocator</a:t>
            </a:r>
            <a:endParaRPr lang="en-US" sz="1800" dirty="0" smtClean="0"/>
          </a:p>
          <a:p>
            <a:pPr lvl="2">
              <a:lnSpc>
                <a:spcPct val="120000"/>
              </a:lnSpc>
            </a:pPr>
            <a:r>
              <a:rPr lang="en-US" sz="1800" dirty="0" smtClean="0"/>
              <a:t>ELF </a:t>
            </a:r>
            <a:r>
              <a:rPr lang="en-US" sz="1800" dirty="0" err="1" smtClean="0"/>
              <a:t>BaseMap</a:t>
            </a:r>
            <a:endParaRPr lang="en-US" sz="1800" dirty="0" smtClean="0"/>
          </a:p>
          <a:p>
            <a:pPr lvl="2">
              <a:lnSpc>
                <a:spcPct val="120000"/>
              </a:lnSpc>
            </a:pPr>
            <a:r>
              <a:rPr lang="en-US" sz="1800" dirty="0" smtClean="0"/>
              <a:t>ELF </a:t>
            </a:r>
            <a:r>
              <a:rPr lang="en-US" sz="1800" dirty="0" err="1" smtClean="0"/>
              <a:t>Cadastre</a:t>
            </a:r>
            <a:endParaRPr lang="en-US" sz="1800" dirty="0" smtClean="0"/>
          </a:p>
          <a:p>
            <a:pPr lvl="2">
              <a:lnSpc>
                <a:spcPct val="120000"/>
              </a:lnSpc>
            </a:pPr>
            <a:r>
              <a:rPr lang="en-US" sz="1800" dirty="0" smtClean="0"/>
              <a:t>Applications</a:t>
            </a:r>
          </a:p>
          <a:p>
            <a:pPr lvl="2">
              <a:lnSpc>
                <a:spcPct val="120000"/>
              </a:lnSpc>
            </a:pPr>
            <a:endParaRPr lang="en-US" sz="1800" dirty="0"/>
          </a:p>
          <a:p>
            <a:pPr>
              <a:lnSpc>
                <a:spcPct val="120000"/>
              </a:lnSpc>
            </a:pPr>
            <a:r>
              <a:rPr lang="en-US" sz="2400" dirty="0" smtClean="0"/>
              <a:t>Conclusions</a:t>
            </a:r>
          </a:p>
          <a:p>
            <a:pPr marL="269875" lvl="2" indent="0">
              <a:lnSpc>
                <a:spcPct val="120000"/>
              </a:lnSpc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25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28602" y="29980"/>
            <a:ext cx="6352517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fr-FR" sz="3600" b="1" dirty="0" smtClean="0"/>
              <a:t>Extend the geographic coverage</a:t>
            </a:r>
          </a:p>
        </p:txBody>
      </p:sp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628800"/>
            <a:ext cx="8280276" cy="4755999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  <a:defRPr/>
            </a:pPr>
            <a:r>
              <a:rPr lang="en-GB" sz="2800" dirty="0" smtClean="0">
                <a:sym typeface="Symbol" pitchFamily="18" charset="2"/>
              </a:rPr>
              <a:t> ELF struggles to get more data</a:t>
            </a:r>
          </a:p>
          <a:p>
            <a:pPr lvl="2">
              <a:lnSpc>
                <a:spcPct val="90000"/>
              </a:lnSpc>
              <a:spcBef>
                <a:spcPts val="1200"/>
              </a:spcBef>
              <a:defRPr/>
            </a:pPr>
            <a:r>
              <a:rPr lang="en-GB" sz="2200" dirty="0" smtClean="0">
                <a:sym typeface="Symbol" pitchFamily="18" charset="2"/>
              </a:rPr>
              <a:t>From NMCAs not yet consortium members</a:t>
            </a:r>
          </a:p>
          <a:p>
            <a:pPr lvl="3">
              <a:lnSpc>
                <a:spcPct val="90000"/>
              </a:lnSpc>
              <a:spcBef>
                <a:spcPts val="1200"/>
              </a:spcBef>
              <a:defRPr/>
            </a:pPr>
            <a:r>
              <a:rPr lang="en-GB" dirty="0" smtClean="0">
                <a:sym typeface="Symbol" pitchFamily="18" charset="2"/>
              </a:rPr>
              <a:t>Join the Consortium</a:t>
            </a:r>
          </a:p>
          <a:p>
            <a:pPr lvl="3">
              <a:lnSpc>
                <a:spcPct val="90000"/>
              </a:lnSpc>
              <a:spcBef>
                <a:spcPts val="1200"/>
              </a:spcBef>
              <a:defRPr/>
            </a:pPr>
            <a:r>
              <a:rPr lang="en-GB" dirty="0" smtClean="0">
                <a:sym typeface="Symbol" pitchFamily="18" charset="2"/>
              </a:rPr>
              <a:t>Just provide data and services</a:t>
            </a:r>
            <a:endParaRPr lang="en-GB" sz="2800" dirty="0" smtClean="0">
              <a:sym typeface="Symbol" pitchFamily="18" charset="2"/>
            </a:endParaRPr>
          </a:p>
          <a:p>
            <a:pPr lvl="2">
              <a:lnSpc>
                <a:spcPct val="90000"/>
              </a:lnSpc>
              <a:spcBef>
                <a:spcPts val="1200"/>
              </a:spcBef>
              <a:defRPr/>
            </a:pPr>
            <a:r>
              <a:rPr lang="en-GB" sz="2200" dirty="0" smtClean="0">
                <a:sym typeface="Symbol" pitchFamily="18" charset="2"/>
              </a:rPr>
              <a:t>From other authorities</a:t>
            </a:r>
          </a:p>
          <a:p>
            <a:pPr lvl="1">
              <a:lnSpc>
                <a:spcPct val="90000"/>
              </a:lnSpc>
              <a:spcBef>
                <a:spcPts val="1200"/>
              </a:spcBef>
              <a:defRPr/>
            </a:pPr>
            <a:endParaRPr lang="en-GB" sz="2600" dirty="0">
              <a:sym typeface="Symbol" pitchFamily="18" charset="2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en-GB" sz="2800" dirty="0" smtClean="0">
                <a:sym typeface="Symbol" pitchFamily="18" charset="2"/>
              </a:rPr>
              <a:t>The objective is to get whole European coverage </a:t>
            </a:r>
            <a:endParaRPr lang="en-GB" sz="2800" dirty="0">
              <a:sym typeface="Symbol" pitchFamily="18" charset="2"/>
            </a:endParaRPr>
          </a:p>
          <a:p>
            <a:pPr marL="457200" lvl="1" indent="0">
              <a:lnSpc>
                <a:spcPct val="90000"/>
              </a:lnSpc>
              <a:spcBef>
                <a:spcPts val="1200"/>
              </a:spcBef>
              <a:buNone/>
              <a:defRPr/>
            </a:pPr>
            <a:endParaRPr lang="en-GB" dirty="0" smtClean="0">
              <a:solidFill>
                <a:schemeClr val="bg1">
                  <a:lumMod val="50000"/>
                </a:schemeClr>
              </a:solidFill>
              <a:sym typeface="Symbol" pitchFamily="18" charset="2"/>
            </a:endParaRPr>
          </a:p>
          <a:p>
            <a:pPr marL="914400" lvl="2" indent="0">
              <a:lnSpc>
                <a:spcPct val="90000"/>
              </a:lnSpc>
              <a:spcBef>
                <a:spcPts val="1200"/>
              </a:spcBef>
              <a:buNone/>
              <a:defRPr/>
            </a:pPr>
            <a:endParaRPr lang="en-GB" dirty="0" smtClean="0">
              <a:solidFill>
                <a:srgbClr val="92D050"/>
              </a:solidFill>
              <a:sym typeface="Symbol" pitchFamily="18" charset="2"/>
            </a:endParaRPr>
          </a:p>
          <a:p>
            <a:pPr lvl="1">
              <a:lnSpc>
                <a:spcPct val="90000"/>
              </a:lnSpc>
              <a:spcBef>
                <a:spcPts val="1200"/>
              </a:spcBef>
              <a:defRPr/>
            </a:pPr>
            <a:endParaRPr lang="en-GB" sz="2000" dirty="0" smtClean="0">
              <a:solidFill>
                <a:srgbClr val="92D050"/>
              </a:solidFill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GB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27440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54562" y="209863"/>
            <a:ext cx="6726557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fr-FR" sz="3600" b="1" dirty="0" smtClean="0"/>
              <a:t>Extend the geographic coverage</a:t>
            </a:r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603482"/>
            <a:ext cx="3506031" cy="3534817"/>
          </a:xfr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94" y="1696773"/>
            <a:ext cx="3024336" cy="321489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491880" y="5599148"/>
            <a:ext cx="23570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Cadastral </a:t>
            </a:r>
            <a:r>
              <a:rPr lang="fr-FR" sz="2400" dirty="0" err="1" smtClean="0"/>
              <a:t>Parcels</a:t>
            </a:r>
            <a:endParaRPr lang="fr-FR" sz="2400" dirty="0"/>
          </a:p>
        </p:txBody>
      </p:sp>
      <p:sp>
        <p:nvSpPr>
          <p:cNvPr id="4" name="Flèche droite 3"/>
          <p:cNvSpPr/>
          <p:nvPr/>
        </p:nvSpPr>
        <p:spPr>
          <a:xfrm>
            <a:off x="3635896" y="3433488"/>
            <a:ext cx="1224136" cy="43204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781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27684" y="0"/>
            <a:ext cx="689166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fr-FR" sz="3600" b="1" dirty="0" smtClean="0"/>
              <a:t>Extend the geographic coverage</a:t>
            </a:r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603482"/>
            <a:ext cx="3506031" cy="3534817"/>
          </a:xfrm>
        </p:spPr>
      </p:pic>
      <p:sp>
        <p:nvSpPr>
          <p:cNvPr id="4" name="Flèche droite 3"/>
          <p:cNvSpPr/>
          <p:nvPr/>
        </p:nvSpPr>
        <p:spPr>
          <a:xfrm>
            <a:off x="3419872" y="3276357"/>
            <a:ext cx="1224136" cy="43204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93271"/>
            <a:ext cx="2520280" cy="3094367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733157" y="5602180"/>
            <a:ext cx="37444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Building </a:t>
            </a:r>
          </a:p>
          <a:p>
            <a:pPr algn="ctr"/>
            <a:r>
              <a:rPr lang="fr-FR" sz="2400" dirty="0" smtClean="0"/>
              <a:t>(</a:t>
            </a:r>
            <a:r>
              <a:rPr lang="fr-FR" sz="2400" dirty="0" err="1" smtClean="0"/>
              <a:t>core</a:t>
            </a:r>
            <a:r>
              <a:rPr lang="fr-FR" sz="2400" dirty="0" smtClean="0"/>
              <a:t>)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411801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18740" y="0"/>
            <a:ext cx="6562379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fr-FR" sz="3600" b="1" dirty="0" smtClean="0"/>
              <a:t>Extend the geographic coverage</a:t>
            </a:r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603482"/>
            <a:ext cx="3506031" cy="3534817"/>
          </a:xfrm>
        </p:spPr>
      </p:pic>
      <p:sp>
        <p:nvSpPr>
          <p:cNvPr id="4" name="Flèche droite 3"/>
          <p:cNvSpPr/>
          <p:nvPr/>
        </p:nvSpPr>
        <p:spPr>
          <a:xfrm>
            <a:off x="3419872" y="3492381"/>
            <a:ext cx="1224136" cy="432048"/>
          </a:xfrm>
          <a:prstGeom prst="right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3779912" y="5445224"/>
            <a:ext cx="2111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Address</a:t>
            </a:r>
            <a:r>
              <a:rPr lang="en-US" dirty="0" smtClean="0"/>
              <a:t> 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16832"/>
            <a:ext cx="2767213" cy="333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49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err="1"/>
              <a:t>G</a:t>
            </a:r>
            <a:r>
              <a:rPr lang="fr-FR" sz="3600" dirty="0" err="1" smtClean="0"/>
              <a:t>eoLocator</a:t>
            </a:r>
            <a:endParaRPr lang="en-US" sz="3600" dirty="0">
              <a:solidFill>
                <a:srgbClr val="7279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25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5974" y="0"/>
            <a:ext cx="6195146" cy="1143000"/>
          </a:xfrm>
        </p:spPr>
        <p:txBody>
          <a:bodyPr/>
          <a:lstStyle/>
          <a:p>
            <a:pPr eaLnBrk="1" hangingPunct="1"/>
            <a:r>
              <a:rPr lang="en-GB" altLang="fr-FR" sz="3600" b="1" dirty="0" err="1" smtClean="0"/>
              <a:t>GeoLocator</a:t>
            </a:r>
            <a:endParaRPr lang="en-GB" altLang="fr-FR" sz="3600" b="1" dirty="0" smtClean="0"/>
          </a:p>
        </p:txBody>
      </p:sp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628800"/>
            <a:ext cx="8280276" cy="4755999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  <a:defRPr/>
            </a:pPr>
            <a:r>
              <a:rPr lang="en-GB" sz="2800" dirty="0" smtClean="0">
                <a:sym typeface="Symbol" pitchFamily="18" charset="2"/>
              </a:rPr>
              <a:t> Direct geocoding</a:t>
            </a:r>
            <a:endParaRPr lang="en-GB" dirty="0" smtClean="0">
              <a:solidFill>
                <a:srgbClr val="92D050"/>
              </a:solidFill>
              <a:sym typeface="Symbol" pitchFamily="18" charset="2"/>
            </a:endParaRPr>
          </a:p>
          <a:p>
            <a:pPr lvl="1">
              <a:lnSpc>
                <a:spcPct val="90000"/>
              </a:lnSpc>
              <a:spcBef>
                <a:spcPts val="1200"/>
              </a:spcBef>
              <a:defRPr/>
            </a:pPr>
            <a:endParaRPr lang="en-GB" sz="2000" dirty="0" smtClean="0">
              <a:solidFill>
                <a:srgbClr val="92D050"/>
              </a:solidFill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GB" dirty="0">
              <a:sym typeface="Symbol" pitchFamily="18" charset="2"/>
            </a:endParaRPr>
          </a:p>
        </p:txBody>
      </p:sp>
      <p:pic>
        <p:nvPicPr>
          <p:cNvPr id="8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3568" y="3254516"/>
            <a:ext cx="1068889" cy="1013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004048" y="2996952"/>
            <a:ext cx="2088232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fr-FR" sz="2400" dirty="0" smtClean="0"/>
          </a:p>
          <a:p>
            <a:pPr algn="ctr"/>
            <a:r>
              <a:rPr lang="fr-FR" sz="2400" b="1" dirty="0" err="1" smtClean="0">
                <a:solidFill>
                  <a:schemeClr val="bg1"/>
                </a:solidFill>
              </a:rPr>
              <a:t>GeoLocator</a:t>
            </a:r>
            <a:endParaRPr lang="fr-FR" sz="2400" b="1" dirty="0" smtClean="0">
              <a:solidFill>
                <a:schemeClr val="bg1"/>
              </a:solidFill>
            </a:endParaRPr>
          </a:p>
          <a:p>
            <a:endParaRPr lang="fr-FR" sz="2400" dirty="0"/>
          </a:p>
        </p:txBody>
      </p:sp>
      <p:grpSp>
        <p:nvGrpSpPr>
          <p:cNvPr id="27" name="Groupe 26"/>
          <p:cNvGrpSpPr/>
          <p:nvPr/>
        </p:nvGrpSpPr>
        <p:grpSpPr>
          <a:xfrm>
            <a:off x="3779912" y="4158069"/>
            <a:ext cx="5364088" cy="2367275"/>
            <a:chOff x="3779912" y="4158069"/>
            <a:chExt cx="5364088" cy="2367275"/>
          </a:xfrm>
        </p:grpSpPr>
        <p:sp>
          <p:nvSpPr>
            <p:cNvPr id="19" name="Rectangle à coins arrondis 18"/>
            <p:cNvSpPr/>
            <p:nvPr/>
          </p:nvSpPr>
          <p:spPr>
            <a:xfrm>
              <a:off x="3779912" y="5085184"/>
              <a:ext cx="4968552" cy="1440160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Organigramme : Disque magnétique 8"/>
            <p:cNvSpPr/>
            <p:nvPr/>
          </p:nvSpPr>
          <p:spPr>
            <a:xfrm>
              <a:off x="4067944" y="5448495"/>
              <a:ext cx="936104" cy="639747"/>
            </a:xfrm>
            <a:prstGeom prst="flowChartMagneticDisk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4302198" y="5658232"/>
              <a:ext cx="5997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GN</a:t>
              </a:r>
              <a:endParaRPr lang="fr-FR" dirty="0"/>
            </a:p>
          </p:txBody>
        </p:sp>
        <p:sp>
          <p:nvSpPr>
            <p:cNvPr id="15" name="Organigramme : Disque magnétique 14"/>
            <p:cNvSpPr/>
            <p:nvPr/>
          </p:nvSpPr>
          <p:spPr>
            <a:xfrm>
              <a:off x="5184068" y="5445224"/>
              <a:ext cx="936104" cy="639747"/>
            </a:xfrm>
            <a:prstGeom prst="flowChartMagneticDisk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Organigramme : Disque magnétique 15"/>
            <p:cNvSpPr/>
            <p:nvPr/>
          </p:nvSpPr>
          <p:spPr>
            <a:xfrm>
              <a:off x="6300192" y="5448496"/>
              <a:ext cx="936104" cy="639747"/>
            </a:xfrm>
            <a:prstGeom prst="flowChartMagneticDisk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Organigramme : Disque magnétique 16"/>
            <p:cNvSpPr/>
            <p:nvPr/>
          </p:nvSpPr>
          <p:spPr>
            <a:xfrm>
              <a:off x="7524328" y="5448496"/>
              <a:ext cx="936104" cy="639747"/>
            </a:xfrm>
            <a:prstGeom prst="flowChartMagneticDisk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5364088" y="5694588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AU</a:t>
              </a:r>
              <a:endParaRPr lang="fr-FR" dirty="0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6516216" y="5677662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AD</a:t>
              </a:r>
              <a:endParaRPr lang="fr-FR" dirty="0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7812360" y="5658232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CP</a:t>
              </a:r>
              <a:endParaRPr lang="fr-FR" dirty="0"/>
            </a:p>
          </p:txBody>
        </p:sp>
        <p:sp>
          <p:nvSpPr>
            <p:cNvPr id="20" name="Flèche vers le bas 19"/>
            <p:cNvSpPr/>
            <p:nvPr/>
          </p:nvSpPr>
          <p:spPr>
            <a:xfrm>
              <a:off x="6336196" y="4367706"/>
              <a:ext cx="360040" cy="504056"/>
            </a:xfrm>
            <a:prstGeom prst="down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7422566" y="4158069"/>
              <a:ext cx="172143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Set of </a:t>
              </a:r>
              <a:r>
                <a:rPr lang="en-US" dirty="0" err="1" smtClean="0"/>
                <a:t>centralised</a:t>
              </a:r>
              <a:r>
                <a:rPr lang="en-US" dirty="0" smtClean="0"/>
                <a:t> data sets</a:t>
              </a:r>
              <a:endParaRPr lang="en-US" dirty="0"/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1781496" y="1268760"/>
            <a:ext cx="6678936" cy="1757633"/>
            <a:chOff x="1781496" y="1268760"/>
            <a:chExt cx="6678936" cy="1757633"/>
          </a:xfrm>
        </p:grpSpPr>
        <p:cxnSp>
          <p:nvCxnSpPr>
            <p:cNvPr id="10" name="Connecteur droit avec flèche 9"/>
            <p:cNvCxnSpPr/>
            <p:nvPr/>
          </p:nvCxnSpPr>
          <p:spPr>
            <a:xfrm>
              <a:off x="2285974" y="3026393"/>
              <a:ext cx="2016224" cy="0"/>
            </a:xfrm>
            <a:prstGeom prst="straightConnector1">
              <a:avLst/>
            </a:prstGeom>
            <a:ln w="57150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ZoneTexte 6"/>
            <p:cNvSpPr txBox="1"/>
            <p:nvPr/>
          </p:nvSpPr>
          <p:spPr>
            <a:xfrm>
              <a:off x="1781496" y="2425378"/>
              <a:ext cx="2790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/>
                <a:t>Request</a:t>
              </a:r>
              <a:r>
                <a:rPr lang="fr-FR" dirty="0" smtClean="0"/>
                <a:t> (indirect location)</a:t>
              </a:r>
              <a:endParaRPr lang="fr-FR" dirty="0"/>
            </a:p>
          </p:txBody>
        </p:sp>
        <p:sp>
          <p:nvSpPr>
            <p:cNvPr id="24" name="ZoneTexte 23"/>
            <p:cNvSpPr txBox="1"/>
            <p:nvPr/>
          </p:nvSpPr>
          <p:spPr>
            <a:xfrm>
              <a:off x="5004048" y="1268760"/>
              <a:ext cx="3456384" cy="1200329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The indirect location may be a geographical name, an administrative unit, an address or a parcel code.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1070823" y="4005064"/>
            <a:ext cx="4564817" cy="2400364"/>
            <a:chOff x="1070823" y="4005064"/>
            <a:chExt cx="4564817" cy="2400364"/>
          </a:xfrm>
        </p:grpSpPr>
        <p:cxnSp>
          <p:nvCxnSpPr>
            <p:cNvPr id="11" name="Connecteur droit avec flèche 10"/>
            <p:cNvCxnSpPr/>
            <p:nvPr/>
          </p:nvCxnSpPr>
          <p:spPr>
            <a:xfrm flipH="1">
              <a:off x="2285974" y="4005064"/>
              <a:ext cx="1805127" cy="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lèche vers le bas 22"/>
            <p:cNvSpPr/>
            <p:nvPr/>
          </p:nvSpPr>
          <p:spPr>
            <a:xfrm rot="10800000">
              <a:off x="5275600" y="4330381"/>
              <a:ext cx="360040" cy="504056"/>
            </a:xfrm>
            <a:prstGeom prst="down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2105954" y="4325298"/>
              <a:ext cx="24300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/>
                <a:t>Answer</a:t>
              </a:r>
              <a:r>
                <a:rPr lang="fr-FR" dirty="0" smtClean="0"/>
                <a:t> (direct location)</a:t>
              </a:r>
              <a:endParaRPr lang="fr-FR" dirty="0"/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1070823" y="5205099"/>
              <a:ext cx="2223263" cy="1200329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The direct location will be a point defined by its coordinates (X1, Y1).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116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105952" y="0"/>
            <a:ext cx="6375167" cy="1143000"/>
          </a:xfrm>
        </p:spPr>
        <p:txBody>
          <a:bodyPr/>
          <a:lstStyle/>
          <a:p>
            <a:pPr eaLnBrk="1" hangingPunct="1"/>
            <a:r>
              <a:rPr lang="en-GB" altLang="fr-FR" sz="3600" b="1" dirty="0" err="1" smtClean="0"/>
              <a:t>GeoLocator</a:t>
            </a:r>
            <a:endParaRPr lang="en-GB" altLang="fr-FR" sz="3600" b="1" dirty="0" smtClean="0"/>
          </a:p>
        </p:txBody>
      </p:sp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628800"/>
            <a:ext cx="8280276" cy="4755999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ts val="1200"/>
              </a:spcBef>
              <a:defRPr/>
            </a:pPr>
            <a:r>
              <a:rPr lang="en-GB" sz="2800" dirty="0" smtClean="0">
                <a:sym typeface="Symbol" pitchFamily="18" charset="2"/>
              </a:rPr>
              <a:t>Reverse geocoding</a:t>
            </a:r>
            <a:endParaRPr lang="en-GB" dirty="0" smtClean="0">
              <a:solidFill>
                <a:srgbClr val="92D050"/>
              </a:solidFill>
              <a:sym typeface="Symbol" pitchFamily="18" charset="2"/>
            </a:endParaRPr>
          </a:p>
          <a:p>
            <a:pPr lvl="1">
              <a:lnSpc>
                <a:spcPct val="90000"/>
              </a:lnSpc>
              <a:spcBef>
                <a:spcPts val="1200"/>
              </a:spcBef>
              <a:defRPr/>
            </a:pPr>
            <a:endParaRPr lang="en-GB" sz="2000" dirty="0" smtClean="0">
              <a:solidFill>
                <a:srgbClr val="92D050"/>
              </a:solidFill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GB" dirty="0">
              <a:sym typeface="Symbol" pitchFamily="18" charset="2"/>
            </a:endParaRPr>
          </a:p>
        </p:txBody>
      </p:sp>
      <p:pic>
        <p:nvPicPr>
          <p:cNvPr id="8" name="Picture 2" descr="C:\Program Files\Microsoft Office\MEDIA\CAGCAT10\j0292020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3568" y="3254516"/>
            <a:ext cx="1068889" cy="1013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5004048" y="2996952"/>
            <a:ext cx="2088232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endParaRPr lang="fr-FR" sz="2400" dirty="0" smtClean="0"/>
          </a:p>
          <a:p>
            <a:pPr algn="ctr"/>
            <a:r>
              <a:rPr lang="fr-FR" sz="2400" b="1" dirty="0" err="1" smtClean="0">
                <a:solidFill>
                  <a:schemeClr val="bg1"/>
                </a:solidFill>
              </a:rPr>
              <a:t>GeoLocator</a:t>
            </a:r>
            <a:endParaRPr lang="fr-FR" sz="2400" b="1" dirty="0" smtClean="0">
              <a:solidFill>
                <a:schemeClr val="bg1"/>
              </a:solidFill>
            </a:endParaRPr>
          </a:p>
          <a:p>
            <a:endParaRPr lang="fr-FR" sz="2400" dirty="0"/>
          </a:p>
        </p:txBody>
      </p:sp>
      <p:grpSp>
        <p:nvGrpSpPr>
          <p:cNvPr id="3" name="Groupe 2"/>
          <p:cNvGrpSpPr/>
          <p:nvPr/>
        </p:nvGrpSpPr>
        <p:grpSpPr>
          <a:xfrm>
            <a:off x="3815916" y="4158069"/>
            <a:ext cx="5038765" cy="2404909"/>
            <a:chOff x="3815916" y="4158069"/>
            <a:chExt cx="5038765" cy="2404909"/>
          </a:xfrm>
        </p:grpSpPr>
        <p:sp>
          <p:nvSpPr>
            <p:cNvPr id="19" name="Rectangle à coins arrondis 18"/>
            <p:cNvSpPr/>
            <p:nvPr/>
          </p:nvSpPr>
          <p:spPr>
            <a:xfrm>
              <a:off x="3815916" y="5122818"/>
              <a:ext cx="4968552" cy="1440160"/>
            </a:xfrm>
            <a:prstGeom prst="roundRect">
              <a:avLst/>
            </a:prstGeom>
            <a:solidFill>
              <a:schemeClr val="bg2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Organigramme : Disque magnétique 8"/>
            <p:cNvSpPr/>
            <p:nvPr/>
          </p:nvSpPr>
          <p:spPr>
            <a:xfrm>
              <a:off x="4067944" y="5448495"/>
              <a:ext cx="936104" cy="639747"/>
            </a:xfrm>
            <a:prstGeom prst="flowChartMagneticDisk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4302198" y="5658232"/>
              <a:ext cx="5997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GN</a:t>
              </a:r>
              <a:endParaRPr lang="fr-FR" dirty="0"/>
            </a:p>
          </p:txBody>
        </p:sp>
        <p:sp>
          <p:nvSpPr>
            <p:cNvPr id="15" name="Organigramme : Disque magnétique 14"/>
            <p:cNvSpPr/>
            <p:nvPr/>
          </p:nvSpPr>
          <p:spPr>
            <a:xfrm>
              <a:off x="5184068" y="5445224"/>
              <a:ext cx="936104" cy="639747"/>
            </a:xfrm>
            <a:prstGeom prst="flowChartMagneticDisk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Organigramme : Disque magnétique 15"/>
            <p:cNvSpPr/>
            <p:nvPr/>
          </p:nvSpPr>
          <p:spPr>
            <a:xfrm>
              <a:off x="6300192" y="5448496"/>
              <a:ext cx="936104" cy="639747"/>
            </a:xfrm>
            <a:prstGeom prst="flowChartMagneticDisk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Organigramme : Disque magnétique 16"/>
            <p:cNvSpPr/>
            <p:nvPr/>
          </p:nvSpPr>
          <p:spPr>
            <a:xfrm>
              <a:off x="7524328" y="5448496"/>
              <a:ext cx="936104" cy="639747"/>
            </a:xfrm>
            <a:prstGeom prst="flowChartMagneticDisk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5364088" y="5694588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AU</a:t>
              </a:r>
              <a:endParaRPr lang="fr-FR" dirty="0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6516216" y="5677662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AD</a:t>
              </a:r>
              <a:endParaRPr lang="fr-FR" dirty="0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7812360" y="5658232"/>
              <a:ext cx="648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CP</a:t>
              </a:r>
              <a:endParaRPr lang="fr-FR" dirty="0"/>
            </a:p>
          </p:txBody>
        </p:sp>
        <p:sp>
          <p:nvSpPr>
            <p:cNvPr id="20" name="Flèche vers le bas 19"/>
            <p:cNvSpPr/>
            <p:nvPr/>
          </p:nvSpPr>
          <p:spPr>
            <a:xfrm>
              <a:off x="6336196" y="4367706"/>
              <a:ext cx="360040" cy="504056"/>
            </a:xfrm>
            <a:prstGeom prst="down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7418110" y="4158069"/>
              <a:ext cx="143657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Set of </a:t>
              </a:r>
              <a:r>
                <a:rPr lang="en-US" dirty="0" err="1" smtClean="0"/>
                <a:t>centralised</a:t>
              </a:r>
              <a:r>
                <a:rPr lang="en-US" dirty="0" smtClean="0"/>
                <a:t> data sets</a:t>
              </a:r>
              <a:endParaRPr lang="en-US" dirty="0"/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251520" y="4005064"/>
            <a:ext cx="5384120" cy="2253332"/>
            <a:chOff x="251520" y="4005064"/>
            <a:chExt cx="5384120" cy="2253332"/>
          </a:xfrm>
        </p:grpSpPr>
        <p:sp>
          <p:nvSpPr>
            <p:cNvPr id="24" name="ZoneTexte 23"/>
            <p:cNvSpPr txBox="1"/>
            <p:nvPr/>
          </p:nvSpPr>
          <p:spPr>
            <a:xfrm>
              <a:off x="251520" y="5058067"/>
              <a:ext cx="3456384" cy="1200329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The indirect location will be the closest address or parcel or geographical name or administrative unit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11" name="Connecteur droit avec flèche 10"/>
            <p:cNvCxnSpPr/>
            <p:nvPr/>
          </p:nvCxnSpPr>
          <p:spPr>
            <a:xfrm flipH="1">
              <a:off x="2285974" y="4005064"/>
              <a:ext cx="1805127" cy="0"/>
            </a:xfrm>
            <a:prstGeom prst="straightConnector1">
              <a:avLst/>
            </a:prstGeom>
            <a:ln w="571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Flèche vers le bas 22"/>
            <p:cNvSpPr/>
            <p:nvPr/>
          </p:nvSpPr>
          <p:spPr>
            <a:xfrm rot="10800000">
              <a:off x="5275600" y="4330381"/>
              <a:ext cx="360040" cy="504056"/>
            </a:xfrm>
            <a:prstGeom prst="down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ZoneTexte 21"/>
            <p:cNvSpPr txBox="1"/>
            <p:nvPr/>
          </p:nvSpPr>
          <p:spPr>
            <a:xfrm>
              <a:off x="2105953" y="4325298"/>
              <a:ext cx="27959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/>
                <a:t>Answer</a:t>
              </a:r>
              <a:r>
                <a:rPr lang="fr-FR" dirty="0" smtClean="0"/>
                <a:t> (indirect location)</a:t>
              </a:r>
              <a:endParaRPr lang="fr-FR" dirty="0"/>
            </a:p>
          </p:txBody>
        </p:sp>
      </p:grpSp>
      <p:grpSp>
        <p:nvGrpSpPr>
          <p:cNvPr id="2" name="Groupe 1"/>
          <p:cNvGrpSpPr/>
          <p:nvPr/>
        </p:nvGrpSpPr>
        <p:grpSpPr>
          <a:xfrm>
            <a:off x="1781496" y="1225049"/>
            <a:ext cx="6354900" cy="1801344"/>
            <a:chOff x="1781496" y="1225049"/>
            <a:chExt cx="6354900" cy="1801344"/>
          </a:xfrm>
        </p:grpSpPr>
        <p:cxnSp>
          <p:nvCxnSpPr>
            <p:cNvPr id="10" name="Connecteur droit avec flèche 9"/>
            <p:cNvCxnSpPr/>
            <p:nvPr/>
          </p:nvCxnSpPr>
          <p:spPr>
            <a:xfrm>
              <a:off x="2285974" y="3026393"/>
              <a:ext cx="2016224" cy="0"/>
            </a:xfrm>
            <a:prstGeom prst="straightConnector1">
              <a:avLst/>
            </a:prstGeom>
            <a:ln w="57150">
              <a:solidFill>
                <a:schemeClr val="accent3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ZoneTexte 6"/>
            <p:cNvSpPr txBox="1"/>
            <p:nvPr/>
          </p:nvSpPr>
          <p:spPr>
            <a:xfrm>
              <a:off x="1781496" y="2425378"/>
              <a:ext cx="27905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/>
                <a:t>Request</a:t>
              </a:r>
              <a:r>
                <a:rPr lang="fr-FR" dirty="0" smtClean="0"/>
                <a:t> (direct location)</a:t>
              </a:r>
              <a:endParaRPr lang="fr-FR" dirty="0"/>
            </a:p>
          </p:txBody>
        </p:sp>
        <p:sp>
          <p:nvSpPr>
            <p:cNvPr id="29" name="ZoneTexte 28"/>
            <p:cNvSpPr txBox="1"/>
            <p:nvPr/>
          </p:nvSpPr>
          <p:spPr>
            <a:xfrm>
              <a:off x="5913133" y="1225049"/>
              <a:ext cx="2223263" cy="923330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</a:rPr>
                <a:t>The direct location will be a set of coordinates (X1, Y1).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210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3600" dirty="0" err="1" smtClean="0"/>
              <a:t>BaseMap</a:t>
            </a:r>
            <a:endParaRPr lang="en-GB" sz="3600" dirty="0">
              <a:solidFill>
                <a:srgbClr val="7279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91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ubrik 1"/>
          <p:cNvSpPr>
            <a:spLocks noGrp="1"/>
          </p:cNvSpPr>
          <p:nvPr>
            <p:ph type="title"/>
          </p:nvPr>
        </p:nvSpPr>
        <p:spPr>
          <a:xfrm>
            <a:off x="1606505" y="194763"/>
            <a:ext cx="5787072" cy="582613"/>
          </a:xfrm>
        </p:spPr>
        <p:txBody>
          <a:bodyPr/>
          <a:lstStyle/>
          <a:p>
            <a:pPr eaLnBrk="1" hangingPunct="1"/>
            <a:r>
              <a:rPr lang="sv-SE" altLang="fr-FR" dirty="0" smtClean="0"/>
              <a:t>Main principles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67656" y="1103120"/>
            <a:ext cx="8574087" cy="4114800"/>
          </a:xfrm>
        </p:spPr>
        <p:txBody>
          <a:bodyPr rtlCol="0">
            <a:normAutofit/>
          </a:bodyPr>
          <a:lstStyle/>
          <a:p>
            <a:pPr eaLnBrk="1" fontAlgn="auto" hangingPunct="1">
              <a:buFont typeface="Wingdings" charset="2"/>
              <a:buChar char=""/>
              <a:defRPr/>
            </a:pPr>
            <a:r>
              <a:rPr lang="en-US" b="1" dirty="0" err="1" smtClean="0"/>
              <a:t>BaseMap</a:t>
            </a:r>
            <a:r>
              <a:rPr lang="en-US" b="1" dirty="0" smtClean="0"/>
              <a:t> is a pyramid of digital maps displaying ELF based  data, at different levels of zoom</a:t>
            </a:r>
          </a:p>
          <a:p>
            <a:pPr lvl="2" eaLnBrk="1" fontAlgn="auto" hangingPunct="1">
              <a:defRPr/>
            </a:pPr>
            <a:r>
              <a:rPr lang="en-US" dirty="0" smtClean="0"/>
              <a:t>Content : themes EL, AU, </a:t>
            </a:r>
            <a:r>
              <a:rPr lang="en-US" b="1" dirty="0" smtClean="0">
                <a:solidFill>
                  <a:srgbClr val="00B050"/>
                </a:solidFill>
              </a:rPr>
              <a:t>BU</a:t>
            </a:r>
            <a:r>
              <a:rPr lang="en-US" dirty="0" smtClean="0"/>
              <a:t>, LC, HY, TN and GN</a:t>
            </a:r>
          </a:p>
          <a:p>
            <a:pPr marL="269875" lvl="2" indent="0"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endParaRPr lang="en-US" dirty="0" smtClean="0"/>
          </a:p>
        </p:txBody>
      </p:sp>
      <p:grpSp>
        <p:nvGrpSpPr>
          <p:cNvPr id="4" name="Groupe 12"/>
          <p:cNvGrpSpPr>
            <a:grpSpLocks/>
          </p:cNvGrpSpPr>
          <p:nvPr/>
        </p:nvGrpSpPr>
        <p:grpSpPr bwMode="auto">
          <a:xfrm>
            <a:off x="263525" y="2673531"/>
            <a:ext cx="3907881" cy="3412944"/>
            <a:chOff x="1800225" y="2071688"/>
            <a:chExt cx="4857750" cy="4038598"/>
          </a:xfrm>
        </p:grpSpPr>
        <p:sp>
          <p:nvSpPr>
            <p:cNvPr id="5" name="Parallélogramme 4"/>
            <p:cNvSpPr/>
            <p:nvPr/>
          </p:nvSpPr>
          <p:spPr>
            <a:xfrm>
              <a:off x="1800225" y="3595687"/>
              <a:ext cx="4857750" cy="2514599"/>
            </a:xfrm>
            <a:prstGeom prst="parallelogram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6" name="Parallélogramme 5"/>
            <p:cNvSpPr/>
            <p:nvPr/>
          </p:nvSpPr>
          <p:spPr>
            <a:xfrm>
              <a:off x="2076450" y="3390900"/>
              <a:ext cx="4333875" cy="2419349"/>
            </a:xfrm>
            <a:prstGeom prst="parallelogram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7" name="Parallélogramme 6"/>
            <p:cNvSpPr/>
            <p:nvPr/>
          </p:nvSpPr>
          <p:spPr>
            <a:xfrm>
              <a:off x="2309813" y="3095625"/>
              <a:ext cx="3867150" cy="2505074"/>
            </a:xfrm>
            <a:prstGeom prst="parallelogram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8" name="Parallélogramme 7"/>
            <p:cNvSpPr/>
            <p:nvPr/>
          </p:nvSpPr>
          <p:spPr>
            <a:xfrm>
              <a:off x="2692400" y="2836863"/>
              <a:ext cx="3381375" cy="2505074"/>
            </a:xfrm>
            <a:prstGeom prst="parallelogram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9" name="Parallélogramme 8"/>
            <p:cNvSpPr/>
            <p:nvPr/>
          </p:nvSpPr>
          <p:spPr>
            <a:xfrm>
              <a:off x="3211513" y="2647951"/>
              <a:ext cx="2647950" cy="2319336"/>
            </a:xfrm>
            <a:prstGeom prst="parallelogram">
              <a:avLst>
                <a:gd name="adj" fmla="val 25208"/>
              </a:avLst>
            </a:prstGeom>
            <a:solidFill>
              <a:schemeClr val="accent3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0" name="Parallélogramme 9"/>
            <p:cNvSpPr/>
            <p:nvPr/>
          </p:nvSpPr>
          <p:spPr>
            <a:xfrm>
              <a:off x="3673475" y="2500313"/>
              <a:ext cx="1990725" cy="2100262"/>
            </a:xfrm>
            <a:prstGeom prst="parallelogram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1" name="Parallélogramme 10"/>
            <p:cNvSpPr/>
            <p:nvPr/>
          </p:nvSpPr>
          <p:spPr>
            <a:xfrm rot="203809">
              <a:off x="4152900" y="2278063"/>
              <a:ext cx="1316038" cy="2070099"/>
            </a:xfrm>
            <a:prstGeom prst="parallelogram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2" name="Parallélogramme 11"/>
            <p:cNvSpPr/>
            <p:nvPr/>
          </p:nvSpPr>
          <p:spPr>
            <a:xfrm rot="231060">
              <a:off x="4500563" y="2071688"/>
              <a:ext cx="758825" cy="1884362"/>
            </a:xfrm>
            <a:prstGeom prst="parallelogram">
              <a:avLst/>
            </a:prstGeom>
            <a:solidFill>
              <a:schemeClr val="accent3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</p:grpSp>
      <p:sp>
        <p:nvSpPr>
          <p:cNvPr id="13" name="Accolade fermante 12"/>
          <p:cNvSpPr/>
          <p:nvPr/>
        </p:nvSpPr>
        <p:spPr>
          <a:xfrm>
            <a:off x="4268089" y="4597336"/>
            <a:ext cx="557892" cy="1506879"/>
          </a:xfrm>
          <a:prstGeom prst="rightBrace">
            <a:avLst>
              <a:gd name="adj1" fmla="val 8333"/>
              <a:gd name="adj2" fmla="val 48055"/>
            </a:avLst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4" name="Accolade fermante 13"/>
          <p:cNvSpPr/>
          <p:nvPr/>
        </p:nvSpPr>
        <p:spPr>
          <a:xfrm>
            <a:off x="4268089" y="2586447"/>
            <a:ext cx="678380" cy="1942010"/>
          </a:xfrm>
          <a:prstGeom prst="rightBrac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5" name="ZoneTexte 15"/>
          <p:cNvSpPr txBox="1">
            <a:spLocks noChangeArrowheads="1"/>
          </p:cNvSpPr>
          <p:nvPr/>
        </p:nvSpPr>
        <p:spPr bwMode="auto">
          <a:xfrm>
            <a:off x="5316855" y="3320166"/>
            <a:ext cx="311496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rgbClr val="FFDC00"/>
              </a:buClr>
              <a:buSzPct val="115000"/>
              <a:buFont typeface="Wingdings" pitchFamily="2" charset="2"/>
              <a:buChar char=""/>
              <a:defRPr>
                <a:solidFill>
                  <a:srgbClr val="18307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89ADC"/>
              </a:buClr>
              <a:buFont typeface="Arial" charset="0"/>
              <a:defRPr b="1">
                <a:solidFill>
                  <a:srgbClr val="289ADC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370BC"/>
              </a:buClr>
              <a:buSzPct val="110000"/>
              <a:buFont typeface="Wingdings" pitchFamily="2" charset="2"/>
              <a:buChar char=""/>
              <a:defRPr>
                <a:solidFill>
                  <a:srgbClr val="18307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fr-FR" sz="1600" dirty="0">
                <a:solidFill>
                  <a:schemeClr val="tx1"/>
                </a:solidFill>
                <a:latin typeface="Arial" charset="0"/>
              </a:rPr>
              <a:t>Zoom levels 144K to 40 M : </a:t>
            </a:r>
            <a:r>
              <a:rPr lang="en-US" altLang="fr-FR" sz="1600" dirty="0" err="1" smtClean="0">
                <a:solidFill>
                  <a:schemeClr val="tx1"/>
                </a:solidFill>
                <a:latin typeface="Arial" charset="0"/>
              </a:rPr>
              <a:t>EuroGeographics</a:t>
            </a:r>
            <a:r>
              <a:rPr lang="en-US" altLang="fr-FR" sz="16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en-US" altLang="fr-FR" sz="1600" dirty="0">
                <a:solidFill>
                  <a:schemeClr val="tx1"/>
                </a:solidFill>
                <a:latin typeface="Arial" charset="0"/>
              </a:rPr>
              <a:t>products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5316855" y="4872362"/>
            <a:ext cx="2247900" cy="1023937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7" name="ZoneTexte 13"/>
          <p:cNvSpPr txBox="1">
            <a:spLocks noChangeArrowheads="1"/>
          </p:cNvSpPr>
          <p:nvPr/>
        </p:nvSpPr>
        <p:spPr bwMode="auto">
          <a:xfrm>
            <a:off x="5410993" y="4923161"/>
            <a:ext cx="198258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rgbClr val="FFDC00"/>
              </a:buClr>
              <a:buSzPct val="115000"/>
              <a:buFont typeface="Wingdings" pitchFamily="2" charset="2"/>
              <a:buChar char=""/>
              <a:defRPr>
                <a:solidFill>
                  <a:srgbClr val="18307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89ADC"/>
              </a:buClr>
              <a:buFont typeface="Arial" charset="0"/>
              <a:defRPr b="1">
                <a:solidFill>
                  <a:srgbClr val="289ADC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370BC"/>
              </a:buClr>
              <a:buSzPct val="110000"/>
              <a:buFont typeface="Wingdings" pitchFamily="2" charset="2"/>
              <a:buChar char=""/>
              <a:defRPr>
                <a:solidFill>
                  <a:srgbClr val="18307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fr-FR" sz="1600" dirty="0">
                <a:solidFill>
                  <a:schemeClr val="tx1"/>
                </a:solidFill>
                <a:latin typeface="Arial" charset="0"/>
              </a:rPr>
              <a:t>Zoom levels 2K to 72 K : (mainly) national data </a:t>
            </a:r>
            <a:endParaRPr lang="en-US" altLang="fr-FR" dirty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676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ubrik 1"/>
          <p:cNvSpPr>
            <a:spLocks noGrp="1"/>
          </p:cNvSpPr>
          <p:nvPr>
            <p:ph type="title"/>
          </p:nvPr>
        </p:nvSpPr>
        <p:spPr>
          <a:xfrm>
            <a:off x="2417762" y="241300"/>
            <a:ext cx="6630443" cy="582613"/>
          </a:xfrm>
        </p:spPr>
        <p:txBody>
          <a:bodyPr/>
          <a:lstStyle/>
          <a:p>
            <a:pPr eaLnBrk="1" hangingPunct="1"/>
            <a:r>
              <a:rPr lang="sv-SE" altLang="fr-FR" dirty="0" smtClean="0"/>
              <a:t>BaseMap specifications: data model</a:t>
            </a:r>
          </a:p>
        </p:txBody>
      </p:sp>
      <p:sp>
        <p:nvSpPr>
          <p:cNvPr id="20483" name="Platshållare för innehåll 2"/>
          <p:cNvSpPr>
            <a:spLocks noGrp="1"/>
          </p:cNvSpPr>
          <p:nvPr>
            <p:ph idx="1"/>
          </p:nvPr>
        </p:nvSpPr>
        <p:spPr>
          <a:xfrm>
            <a:off x="419100" y="992188"/>
            <a:ext cx="8229600" cy="4114800"/>
          </a:xfrm>
        </p:spPr>
        <p:txBody>
          <a:bodyPr/>
          <a:lstStyle/>
          <a:p>
            <a:pPr marL="0" indent="0" eaLnBrk="1" hangingPunct="1">
              <a:buNone/>
            </a:pPr>
            <a:endParaRPr lang="en-US" altLang="fr-FR" dirty="0" smtClean="0"/>
          </a:p>
          <a:p>
            <a:pPr eaLnBrk="1" hangingPunct="1"/>
            <a:r>
              <a:rPr lang="en-US" altLang="fr-FR" dirty="0" err="1" smtClean="0"/>
              <a:t>BaseMap</a:t>
            </a:r>
            <a:r>
              <a:rPr lang="en-US" altLang="fr-FR" dirty="0" smtClean="0"/>
              <a:t> model is a simplification of ELF data model</a:t>
            </a:r>
          </a:p>
          <a:p>
            <a:pPr lvl="1" eaLnBrk="1" hangingPunct="1">
              <a:buFont typeface="Wingdings" pitchFamily="2" charset="2"/>
              <a:buChar char=""/>
            </a:pPr>
            <a:r>
              <a:rPr lang="en-US" altLang="fr-FR" dirty="0" smtClean="0"/>
              <a:t>Simple, flat structure</a:t>
            </a:r>
          </a:p>
          <a:p>
            <a:pPr lvl="1" eaLnBrk="1" hangingPunct="1">
              <a:buFont typeface="Wingdings" pitchFamily="2" charset="2"/>
              <a:buChar char=""/>
            </a:pPr>
            <a:r>
              <a:rPr lang="en-US" altLang="fr-FR" dirty="0" smtClean="0"/>
              <a:t>Only useful content for cartographic purposes</a:t>
            </a:r>
          </a:p>
          <a:p>
            <a:pPr lvl="1" eaLnBrk="1" hangingPunct="1">
              <a:buFont typeface="Wingdings" pitchFamily="2" charset="2"/>
              <a:buChar char=""/>
            </a:pPr>
            <a:endParaRPr lang="en-US" altLang="fr-FR" dirty="0" smtClean="0"/>
          </a:p>
          <a:p>
            <a:pPr eaLnBrk="1" hangingPunct="1"/>
            <a:r>
              <a:rPr lang="en-US" altLang="fr-FR" dirty="0" err="1" smtClean="0"/>
              <a:t>BaseMap</a:t>
            </a:r>
            <a:r>
              <a:rPr lang="en-US" altLang="fr-FR" dirty="0" smtClean="0"/>
              <a:t> model offers a common ELF-based terminology</a:t>
            </a:r>
            <a:endParaRPr lang="sv-SE" altLang="fr-FR" sz="1600" i="1" dirty="0" smtClean="0"/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5" y="3757613"/>
            <a:ext cx="5772150" cy="2333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7305675" y="4522788"/>
            <a:ext cx="1619250" cy="1168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latin typeface="+mj-lt"/>
              </a:rPr>
              <a:t>Example: properties of theme TN attached as attributes to </a:t>
            </a:r>
            <a:r>
              <a:rPr lang="en-US" sz="1400" dirty="0" err="1">
                <a:latin typeface="+mj-lt"/>
              </a:rPr>
              <a:t>RailwayLink</a:t>
            </a:r>
            <a:endParaRPr lang="en-US" sz="1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5397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z="3600" dirty="0" smtClean="0"/>
              <a:t>Data specification</a:t>
            </a:r>
            <a:endParaRPr lang="en-US" sz="3600" dirty="0">
              <a:solidFill>
                <a:srgbClr val="7279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97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ubrik 1"/>
          <p:cNvSpPr>
            <a:spLocks noGrp="1"/>
          </p:cNvSpPr>
          <p:nvPr>
            <p:ph type="title"/>
          </p:nvPr>
        </p:nvSpPr>
        <p:spPr>
          <a:xfrm>
            <a:off x="674688" y="917575"/>
            <a:ext cx="8012112" cy="582613"/>
          </a:xfrm>
        </p:spPr>
        <p:txBody>
          <a:bodyPr/>
          <a:lstStyle/>
          <a:p>
            <a:pPr eaLnBrk="1" hangingPunct="1"/>
            <a:r>
              <a:rPr lang="sv-SE" altLang="fr-FR" smtClean="0"/>
              <a:t>SLD (Style Layer Descripton)</a:t>
            </a:r>
          </a:p>
        </p:txBody>
      </p:sp>
      <p:sp>
        <p:nvSpPr>
          <p:cNvPr id="14339" name="Platshållare för innehåll 2"/>
          <p:cNvSpPr>
            <a:spLocks noGrp="1"/>
          </p:cNvSpPr>
          <p:nvPr>
            <p:ph idx="1"/>
          </p:nvPr>
        </p:nvSpPr>
        <p:spPr>
          <a:xfrm>
            <a:off x="341313" y="1382713"/>
            <a:ext cx="8583612" cy="41148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endParaRPr lang="en-US" altLang="fr-FR" dirty="0" smtClean="0"/>
          </a:p>
          <a:p>
            <a:pPr eaLnBrk="1" hangingPunct="1">
              <a:defRPr/>
            </a:pPr>
            <a:r>
              <a:rPr lang="en-US" altLang="fr-FR" sz="2400" dirty="0" err="1" smtClean="0"/>
              <a:t>Standardised</a:t>
            </a:r>
            <a:r>
              <a:rPr lang="en-US" altLang="fr-FR" sz="2400" dirty="0" smtClean="0"/>
              <a:t> way to document portrayal rules</a:t>
            </a:r>
          </a:p>
          <a:p>
            <a:pPr eaLnBrk="1" hangingPunct="1">
              <a:defRPr/>
            </a:pPr>
            <a:r>
              <a:rPr lang="en-US" altLang="fr-FR" sz="2400" dirty="0" smtClean="0"/>
              <a:t>Provides</a:t>
            </a:r>
          </a:p>
          <a:p>
            <a:pPr lvl="2" eaLnBrk="1" hangingPunct="1">
              <a:buFont typeface="Wingdings" pitchFamily="2" charset="2"/>
              <a:buChar char=""/>
              <a:defRPr/>
            </a:pPr>
            <a:r>
              <a:rPr lang="en-US" altLang="fr-FR" sz="1800" dirty="0" smtClean="0"/>
              <a:t>Layer name</a:t>
            </a:r>
          </a:p>
          <a:p>
            <a:pPr lvl="2" eaLnBrk="1" hangingPunct="1">
              <a:buFont typeface="Wingdings" pitchFamily="2" charset="2"/>
              <a:buChar char=""/>
              <a:defRPr/>
            </a:pPr>
            <a:r>
              <a:rPr lang="en-US" altLang="fr-FR" sz="1800" dirty="0" smtClean="0"/>
              <a:t>Layer source : feature type + OGC filter if relevant (selection on attribute values)</a:t>
            </a:r>
          </a:p>
          <a:p>
            <a:pPr lvl="2" eaLnBrk="1" hangingPunct="1">
              <a:buFont typeface="Wingdings" pitchFamily="2" charset="2"/>
              <a:buChar char=""/>
              <a:defRPr/>
            </a:pPr>
            <a:r>
              <a:rPr lang="en-US" altLang="fr-FR" sz="1800" dirty="0" smtClean="0"/>
              <a:t>Scale range</a:t>
            </a:r>
          </a:p>
          <a:p>
            <a:pPr lvl="2" eaLnBrk="1" hangingPunct="1">
              <a:buFont typeface="Wingdings" pitchFamily="2" charset="2"/>
              <a:buChar char=""/>
              <a:defRPr/>
            </a:pPr>
            <a:r>
              <a:rPr lang="en-US" altLang="fr-FR" sz="1800" dirty="0" smtClean="0"/>
              <a:t>Symbol to be applied</a:t>
            </a:r>
          </a:p>
          <a:p>
            <a:pPr eaLnBrk="1" hangingPunct="1">
              <a:defRPr/>
            </a:pPr>
            <a:endParaRPr lang="en-US" altLang="fr-FR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sv-SE" altLang="fr-FR" i="1" dirty="0" smtClean="0"/>
          </a:p>
        </p:txBody>
      </p:sp>
      <p:pic>
        <p:nvPicPr>
          <p:cNvPr id="25604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438" y="3895725"/>
            <a:ext cx="5897562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83593" y="257294"/>
            <a:ext cx="67051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altLang="fr-FR" sz="3200" dirty="0">
                <a:solidFill>
                  <a:schemeClr val="tx2"/>
                </a:solidFill>
              </a:rPr>
              <a:t>BaseMap specifications</a:t>
            </a:r>
            <a:r>
              <a:rPr lang="sv-SE" altLang="fr-FR" sz="3200" dirty="0" smtClean="0">
                <a:solidFill>
                  <a:schemeClr val="tx2"/>
                </a:solidFill>
              </a:rPr>
              <a:t>: portrayal rules</a:t>
            </a:r>
            <a:endParaRPr lang="fr-FR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479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ubrik 1"/>
          <p:cNvSpPr>
            <a:spLocks noGrp="1"/>
          </p:cNvSpPr>
          <p:nvPr>
            <p:ph type="title"/>
          </p:nvPr>
        </p:nvSpPr>
        <p:spPr>
          <a:xfrm>
            <a:off x="76200" y="1003300"/>
            <a:ext cx="8934450" cy="582613"/>
          </a:xfrm>
        </p:spPr>
        <p:txBody>
          <a:bodyPr/>
          <a:lstStyle/>
          <a:p>
            <a:pPr eaLnBrk="1" hangingPunct="1"/>
            <a:r>
              <a:rPr lang="sv-SE" altLang="fr-FR" smtClean="0"/>
              <a:t>Portrayal rules: theme Buidings</a:t>
            </a:r>
          </a:p>
        </p:txBody>
      </p:sp>
      <p:sp>
        <p:nvSpPr>
          <p:cNvPr id="3" name="Rectangle 2"/>
          <p:cNvSpPr/>
          <p:nvPr/>
        </p:nvSpPr>
        <p:spPr>
          <a:xfrm>
            <a:off x="1095375" y="4348163"/>
            <a:ext cx="742950" cy="4476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" name="Rectangle à coins arrondis 1"/>
          <p:cNvSpPr/>
          <p:nvPr/>
        </p:nvSpPr>
        <p:spPr>
          <a:xfrm>
            <a:off x="504825" y="1933575"/>
            <a:ext cx="2152650" cy="3105150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5541" name="ZoneTexte 3"/>
          <p:cNvSpPr txBox="1">
            <a:spLocks noChangeArrowheads="1"/>
          </p:cNvSpPr>
          <p:nvPr/>
        </p:nvSpPr>
        <p:spPr bwMode="auto">
          <a:xfrm>
            <a:off x="504825" y="5405438"/>
            <a:ext cx="23145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rgbClr val="FFDC00"/>
              </a:buClr>
              <a:buSzPct val="115000"/>
              <a:buFont typeface="Wingdings" pitchFamily="2" charset="2"/>
              <a:buChar char=""/>
              <a:defRPr>
                <a:solidFill>
                  <a:srgbClr val="18307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89ADC"/>
              </a:buClr>
              <a:buFont typeface="Arial" charset="0"/>
              <a:defRPr b="1">
                <a:solidFill>
                  <a:srgbClr val="289ADC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370BC"/>
              </a:buClr>
              <a:buSzPct val="110000"/>
              <a:buFont typeface="Wingdings" pitchFamily="2" charset="2"/>
              <a:buChar char=""/>
              <a:defRPr>
                <a:solidFill>
                  <a:srgbClr val="18307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fr-FR" sz="1600">
                <a:solidFill>
                  <a:schemeClr val="tx2"/>
                </a:solidFill>
                <a:latin typeface="Arial" charset="0"/>
              </a:rPr>
              <a:t>Zoom levels 2K and 4K 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2895600" y="2095500"/>
            <a:ext cx="4238625" cy="2781300"/>
          </a:xfrm>
          <a:prstGeom prst="roundRect">
            <a:avLst/>
          </a:prstGeom>
          <a:noFill/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5543" name="ZoneTexte 4"/>
          <p:cNvSpPr txBox="1">
            <a:spLocks noChangeArrowheads="1"/>
          </p:cNvSpPr>
          <p:nvPr/>
        </p:nvSpPr>
        <p:spPr bwMode="auto">
          <a:xfrm>
            <a:off x="4176713" y="4140200"/>
            <a:ext cx="20764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spcAft>
                <a:spcPts val="600"/>
              </a:spcAft>
              <a:buClr>
                <a:srgbClr val="FFDC00"/>
              </a:buClr>
              <a:buSzPct val="115000"/>
              <a:buFont typeface="Wingdings" pitchFamily="2" charset="2"/>
              <a:buChar char=""/>
              <a:defRPr>
                <a:solidFill>
                  <a:srgbClr val="18307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289ADC"/>
              </a:buClr>
              <a:buFont typeface="Arial" charset="0"/>
              <a:defRPr b="1">
                <a:solidFill>
                  <a:srgbClr val="289ADC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2370BC"/>
              </a:buClr>
              <a:buSzPct val="110000"/>
              <a:buFont typeface="Wingdings" pitchFamily="2" charset="2"/>
              <a:buChar char=""/>
              <a:defRPr>
                <a:solidFill>
                  <a:srgbClr val="18307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GB" altLang="fr-FR" sz="1600">
                <a:solidFill>
                  <a:schemeClr val="tx1"/>
                </a:solidFill>
                <a:latin typeface="Arial" charset="0"/>
              </a:rPr>
              <a:t>Symbols for specific buildings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543300" y="5360988"/>
            <a:ext cx="340518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dirty="0">
                <a:solidFill>
                  <a:schemeClr val="tx2"/>
                </a:solidFill>
                <a:latin typeface="+mj-lt"/>
              </a:rPr>
              <a:t>Zoom levels 9K to 36K</a:t>
            </a:r>
          </a:p>
        </p:txBody>
      </p:sp>
      <p:pic>
        <p:nvPicPr>
          <p:cNvPr id="6554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8" y="2409825"/>
            <a:ext cx="6459537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461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ubrik 1"/>
          <p:cNvSpPr>
            <a:spLocks noGrp="1"/>
          </p:cNvSpPr>
          <p:nvPr>
            <p:ph type="title"/>
          </p:nvPr>
        </p:nvSpPr>
        <p:spPr>
          <a:xfrm>
            <a:off x="76200" y="1003300"/>
            <a:ext cx="8934450" cy="582613"/>
          </a:xfrm>
        </p:spPr>
        <p:txBody>
          <a:bodyPr/>
          <a:lstStyle/>
          <a:p>
            <a:pPr eaLnBrk="1" hangingPunct="1"/>
            <a:r>
              <a:rPr lang="sv-SE" altLang="fr-FR" smtClean="0"/>
              <a:t>Portrayal rules: theme Transport  (Road)</a:t>
            </a:r>
          </a:p>
        </p:txBody>
      </p:sp>
      <p:pic>
        <p:nvPicPr>
          <p:cNvPr id="66563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866775"/>
            <a:ext cx="782955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009650" y="5988050"/>
            <a:ext cx="6419850" cy="339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600" dirty="0">
                <a:latin typeface="+mj-lt"/>
              </a:rPr>
              <a:t>Example in urban area, with street names (4,5K)</a:t>
            </a:r>
          </a:p>
        </p:txBody>
      </p:sp>
    </p:spTree>
    <p:extLst>
      <p:ext uri="{BB962C8B-B14F-4D97-AF65-F5344CB8AC3E}">
        <p14:creationId xmlns:p14="http://schemas.microsoft.com/office/powerpoint/2010/main" val="2854891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4"/>
          <p:cNvSpPr>
            <a:spLocks noGrp="1"/>
          </p:cNvSpPr>
          <p:nvPr>
            <p:ph type="ctrTitle"/>
          </p:nvPr>
        </p:nvSpPr>
        <p:spPr>
          <a:xfrm>
            <a:off x="685800" y="2025922"/>
            <a:ext cx="7772400" cy="1470025"/>
          </a:xfrm>
        </p:spPr>
        <p:txBody>
          <a:bodyPr>
            <a:noAutofit/>
          </a:bodyPr>
          <a:lstStyle/>
          <a:p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smtClean="0"/>
              <a:t>ELF Cadastre</a:t>
            </a:r>
            <a:endParaRPr lang="en-US" sz="3600" dirty="0">
              <a:solidFill>
                <a:srgbClr val="7279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55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359024" y="1015276"/>
            <a:ext cx="85071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2000" b="1" i="1" dirty="0" smtClean="0"/>
          </a:p>
          <a:p>
            <a:pPr algn="just"/>
            <a:endParaRPr lang="en-US" sz="2000" b="1" i="1" dirty="0"/>
          </a:p>
          <a:p>
            <a:pPr algn="just"/>
            <a:r>
              <a:rPr lang="en-US" sz="2000" b="1" i="1" dirty="0" smtClean="0"/>
              <a:t> </a:t>
            </a:r>
            <a:endParaRPr lang="es-ES" sz="20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9295" y="2832128"/>
            <a:ext cx="3969598" cy="2628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ubrik 1"/>
          <p:cNvSpPr txBox="1">
            <a:spLocks/>
          </p:cNvSpPr>
          <p:nvPr/>
        </p:nvSpPr>
        <p:spPr>
          <a:xfrm>
            <a:off x="2020222" y="194763"/>
            <a:ext cx="5787072" cy="582613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18307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altLang="fr-FR" dirty="0" smtClean="0"/>
              <a:t>Principle</a:t>
            </a:r>
          </a:p>
        </p:txBody>
      </p:sp>
      <p:sp>
        <p:nvSpPr>
          <p:cNvPr id="6" name="4 Marcador de texto"/>
          <p:cNvSpPr>
            <a:spLocks noGrp="1"/>
          </p:cNvSpPr>
          <p:nvPr>
            <p:ph type="body" sz="quarter" idx="4294967295"/>
          </p:nvPr>
        </p:nvSpPr>
        <p:spPr>
          <a:xfrm>
            <a:off x="111536" y="1097555"/>
            <a:ext cx="9002159" cy="2440766"/>
          </a:xfrm>
          <a:prstGeom prst="rect">
            <a:avLst/>
          </a:prstGeom>
        </p:spPr>
        <p:txBody>
          <a:bodyPr/>
          <a:lstStyle/>
          <a:p>
            <a:r>
              <a:rPr lang="en-US" sz="2400" dirty="0" smtClean="0"/>
              <a:t>ELF </a:t>
            </a:r>
            <a:r>
              <a:rPr lang="en-US" sz="2400" dirty="0" err="1" smtClean="0"/>
              <a:t>Cadastre</a:t>
            </a:r>
            <a:r>
              <a:rPr lang="en-US" sz="2400" dirty="0" smtClean="0"/>
              <a:t> provides a harmonized view of cadastral parcels geometry combined with other basic information as administrative units, addresses and buildings.</a:t>
            </a:r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842512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4651793"/>
            <a:ext cx="1954535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Ins="0" anchor="ctr" anchorCtr="0">
            <a:normAutofit/>
          </a:bodyPr>
          <a:lstStyle/>
          <a:p>
            <a:pPr algn="ctr"/>
            <a:r>
              <a:rPr lang="es-ES" sz="4000" dirty="0" err="1" smtClean="0"/>
              <a:t>identify</a:t>
            </a:r>
            <a:endParaRPr lang="es-ES" sz="4000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323528" y="2733285"/>
            <a:ext cx="1954535" cy="1143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search</a:t>
            </a:r>
            <a:endParaRPr kumimoji="0" lang="es-E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23528" y="980728"/>
            <a:ext cx="1954535" cy="1143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000" dirty="0" err="1" smtClean="0"/>
              <a:t>view</a:t>
            </a:r>
            <a:endParaRPr kumimoji="0" lang="es-E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007580" y="2977050"/>
            <a:ext cx="577567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i="1" dirty="0" smtClean="0"/>
              <a:t>Search Services to locate Cadastral parcels by its identifier or by its address (by use of </a:t>
            </a:r>
            <a:r>
              <a:rPr lang="en-US" sz="2000" b="1" i="1" dirty="0" err="1" smtClean="0">
                <a:solidFill>
                  <a:srgbClr val="00B050"/>
                </a:solidFill>
              </a:rPr>
              <a:t>GeoLocator</a:t>
            </a:r>
            <a:r>
              <a:rPr lang="en-US" sz="2000" b="1" i="1" dirty="0" smtClean="0"/>
              <a:t>)</a:t>
            </a:r>
            <a:endParaRPr lang="es-ES" sz="2000" b="1" i="1" dirty="0"/>
          </a:p>
        </p:txBody>
      </p:sp>
      <p:sp>
        <p:nvSpPr>
          <p:cNvPr id="8" name="7 Rectángulo"/>
          <p:cNvSpPr/>
          <p:nvPr/>
        </p:nvSpPr>
        <p:spPr>
          <a:xfrm>
            <a:off x="2915816" y="980728"/>
            <a:ext cx="57756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i="1" dirty="0" smtClean="0"/>
              <a:t>WMS of data providers managed by cascade tools to have a harmonized and continuous vision of the whole territory.</a:t>
            </a:r>
            <a:endParaRPr lang="es-ES" sz="2000" b="1" i="1" dirty="0" smtClean="0"/>
          </a:p>
        </p:txBody>
      </p:sp>
      <p:pic>
        <p:nvPicPr>
          <p:cNvPr id="10242" name="Picture 2" descr="http://cdn.flaticon.com/png/256/3855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4507" y="1649894"/>
            <a:ext cx="947667" cy="947667"/>
          </a:xfrm>
          <a:prstGeom prst="rect">
            <a:avLst/>
          </a:prstGeom>
          <a:noFill/>
        </p:spPr>
      </p:pic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949834" y="3559631"/>
            <a:ext cx="772208" cy="7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64651" y="5458931"/>
            <a:ext cx="657392" cy="64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9 Rectángulo"/>
          <p:cNvSpPr/>
          <p:nvPr/>
        </p:nvSpPr>
        <p:spPr>
          <a:xfrm>
            <a:off x="3021080" y="4761525"/>
            <a:ext cx="577567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i="1" dirty="0" smtClean="0"/>
              <a:t>Implementation of </a:t>
            </a:r>
            <a:r>
              <a:rPr lang="en-US" sz="2000" b="1" i="1" dirty="0" err="1" smtClean="0">
                <a:solidFill>
                  <a:srgbClr val="00B050"/>
                </a:solidFill>
              </a:rPr>
              <a:t>GetFeatureInfo</a:t>
            </a:r>
            <a:r>
              <a:rPr lang="en-US" sz="2000" b="1" i="1" dirty="0" smtClean="0"/>
              <a:t> to identify cadastral parcels,  to know their attributes and to obtain all the associated information from the national cadastral agencies.</a:t>
            </a:r>
            <a:endParaRPr lang="es-ES" sz="2000" b="1" i="1" dirty="0"/>
          </a:p>
        </p:txBody>
      </p:sp>
      <p:sp>
        <p:nvSpPr>
          <p:cNvPr id="11" name="Rubrik 1"/>
          <p:cNvSpPr txBox="1">
            <a:spLocks/>
          </p:cNvSpPr>
          <p:nvPr/>
        </p:nvSpPr>
        <p:spPr>
          <a:xfrm>
            <a:off x="1874507" y="215355"/>
            <a:ext cx="5787072" cy="582613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18307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altLang="fr-FR" dirty="0" smtClean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14429218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6 Disco magnético"/>
          <p:cNvSpPr/>
          <p:nvPr/>
        </p:nvSpPr>
        <p:spPr>
          <a:xfrm>
            <a:off x="1318487" y="3025143"/>
            <a:ext cx="1620000" cy="810000"/>
          </a:xfrm>
          <a:prstGeom prst="flowChartMagneticDisk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b="1" dirty="0" smtClean="0"/>
              <a:t>NMCA Data</a:t>
            </a:r>
          </a:p>
          <a:p>
            <a:pPr algn="ctr"/>
            <a:r>
              <a:rPr lang="es-ES" sz="1600" b="1" dirty="0" smtClean="0"/>
              <a:t>AD,BU,CP,AU</a:t>
            </a:r>
            <a:endParaRPr lang="es-ES" sz="1600" b="1" dirty="0"/>
          </a:p>
        </p:txBody>
      </p:sp>
      <p:sp>
        <p:nvSpPr>
          <p:cNvPr id="6" name="7 Disco magnético"/>
          <p:cNvSpPr/>
          <p:nvPr/>
        </p:nvSpPr>
        <p:spPr>
          <a:xfrm>
            <a:off x="1318487" y="4106923"/>
            <a:ext cx="1620000" cy="810000"/>
          </a:xfrm>
          <a:prstGeom prst="flowChartMagneticDisk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b="1" dirty="0" smtClean="0"/>
              <a:t>NMCA Data</a:t>
            </a:r>
          </a:p>
          <a:p>
            <a:pPr algn="ctr"/>
            <a:r>
              <a:rPr lang="es-ES" sz="1600" b="1" dirty="0" smtClean="0"/>
              <a:t>AD,BU,CP,AU</a:t>
            </a:r>
            <a:endParaRPr lang="es-ES" sz="1600" b="1" dirty="0"/>
          </a:p>
        </p:txBody>
      </p:sp>
      <p:sp>
        <p:nvSpPr>
          <p:cNvPr id="7" name="9 CuadroTexto"/>
          <p:cNvSpPr txBox="1"/>
          <p:nvPr/>
        </p:nvSpPr>
        <p:spPr>
          <a:xfrm>
            <a:off x="1238166" y="2348433"/>
            <a:ext cx="1846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00B050"/>
                </a:solidFill>
              </a:rPr>
              <a:t>INSPIRE </a:t>
            </a:r>
          </a:p>
          <a:p>
            <a:pPr algn="ctr"/>
            <a:r>
              <a:rPr lang="es-ES" sz="1600" b="1" dirty="0" err="1" smtClean="0">
                <a:solidFill>
                  <a:srgbClr val="00B050"/>
                </a:solidFill>
              </a:rPr>
              <a:t>National</a:t>
            </a:r>
            <a:r>
              <a:rPr lang="es-ES" sz="1600" b="1" dirty="0" smtClean="0">
                <a:solidFill>
                  <a:srgbClr val="00B050"/>
                </a:solidFill>
              </a:rPr>
              <a:t> data</a:t>
            </a:r>
            <a:endParaRPr lang="es-ES" sz="1600" b="1" dirty="0">
              <a:solidFill>
                <a:srgbClr val="00B050"/>
              </a:solidFill>
            </a:endParaRPr>
          </a:p>
        </p:txBody>
      </p:sp>
      <p:sp>
        <p:nvSpPr>
          <p:cNvPr id="8" name="10 Rectángulo"/>
          <p:cNvSpPr/>
          <p:nvPr/>
        </p:nvSpPr>
        <p:spPr>
          <a:xfrm>
            <a:off x="3879875" y="3025143"/>
            <a:ext cx="1128843" cy="8100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err="1" smtClean="0"/>
              <a:t>National</a:t>
            </a:r>
            <a:endParaRPr lang="es-ES" b="1" dirty="0" smtClean="0"/>
          </a:p>
          <a:p>
            <a:pPr algn="ctr"/>
            <a:r>
              <a:rPr lang="es-ES" b="1" dirty="0" smtClean="0"/>
              <a:t>WMS</a:t>
            </a:r>
            <a:endParaRPr lang="es-ES" b="1" dirty="0"/>
          </a:p>
        </p:txBody>
      </p:sp>
      <p:sp>
        <p:nvSpPr>
          <p:cNvPr id="9" name="11 Rectángulo"/>
          <p:cNvSpPr/>
          <p:nvPr/>
        </p:nvSpPr>
        <p:spPr>
          <a:xfrm>
            <a:off x="3879875" y="4106923"/>
            <a:ext cx="1128843" cy="8100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err="1" smtClean="0"/>
              <a:t>National</a:t>
            </a:r>
            <a:endParaRPr lang="es-ES" b="1" dirty="0" smtClean="0"/>
          </a:p>
          <a:p>
            <a:pPr algn="ctr"/>
            <a:r>
              <a:rPr lang="es-ES" b="1" dirty="0" smtClean="0"/>
              <a:t>WMS</a:t>
            </a:r>
            <a:endParaRPr lang="es-ES" b="1" dirty="0"/>
          </a:p>
        </p:txBody>
      </p:sp>
      <p:sp>
        <p:nvSpPr>
          <p:cNvPr id="10" name="12 CuadroTexto"/>
          <p:cNvSpPr txBox="1"/>
          <p:nvPr/>
        </p:nvSpPr>
        <p:spPr>
          <a:xfrm>
            <a:off x="3432520" y="2271489"/>
            <a:ext cx="19313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smtClean="0">
                <a:solidFill>
                  <a:srgbClr val="00B050"/>
                </a:solidFill>
              </a:rPr>
              <a:t>National WMS with </a:t>
            </a:r>
            <a:r>
              <a:rPr lang="en-US" sz="1400" b="1" dirty="0" err="1" smtClean="0">
                <a:solidFill>
                  <a:srgbClr val="00B050"/>
                </a:solidFill>
              </a:rPr>
              <a:t>GetFeatureInfo</a:t>
            </a:r>
            <a:r>
              <a:rPr lang="en-US" sz="1400" b="1" dirty="0" smtClean="0">
                <a:solidFill>
                  <a:srgbClr val="00B050"/>
                </a:solidFill>
              </a:rPr>
              <a:t> and SLD support or ELF style</a:t>
            </a:r>
            <a:endParaRPr lang="en-US" sz="1400" b="1" dirty="0">
              <a:solidFill>
                <a:srgbClr val="00B050"/>
              </a:solidFill>
            </a:endParaRPr>
          </a:p>
        </p:txBody>
      </p:sp>
      <p:sp>
        <p:nvSpPr>
          <p:cNvPr id="11" name="13 Rectángulo"/>
          <p:cNvSpPr/>
          <p:nvPr/>
        </p:nvSpPr>
        <p:spPr>
          <a:xfrm>
            <a:off x="6036374" y="3264983"/>
            <a:ext cx="1128843" cy="1447618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err="1" smtClean="0"/>
              <a:t>Cascaded</a:t>
            </a:r>
            <a:endParaRPr lang="es-ES" b="1" dirty="0" smtClean="0"/>
          </a:p>
          <a:p>
            <a:pPr algn="ctr"/>
            <a:r>
              <a:rPr lang="es-ES" b="1" dirty="0" smtClean="0"/>
              <a:t>WMS</a:t>
            </a:r>
            <a:endParaRPr lang="es-ES" b="1" dirty="0"/>
          </a:p>
        </p:txBody>
      </p:sp>
      <p:sp>
        <p:nvSpPr>
          <p:cNvPr id="12" name="14 CuadroTexto"/>
          <p:cNvSpPr txBox="1"/>
          <p:nvPr/>
        </p:nvSpPr>
        <p:spPr>
          <a:xfrm>
            <a:off x="5516301" y="2271489"/>
            <a:ext cx="22909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B050"/>
                </a:solidFill>
              </a:rPr>
              <a:t>Centralized </a:t>
            </a:r>
            <a:r>
              <a:rPr lang="en-US" sz="1400" b="1" dirty="0">
                <a:solidFill>
                  <a:srgbClr val="00B050"/>
                </a:solidFill>
              </a:rPr>
              <a:t>c</a:t>
            </a:r>
            <a:r>
              <a:rPr lang="en-US" sz="1400" b="1" dirty="0" smtClean="0">
                <a:solidFill>
                  <a:srgbClr val="00B050"/>
                </a:solidFill>
              </a:rPr>
              <a:t>ascaded WMS with </a:t>
            </a:r>
            <a:r>
              <a:rPr lang="en-US" sz="1400" b="1" dirty="0" err="1" smtClean="0">
                <a:solidFill>
                  <a:srgbClr val="00B050"/>
                </a:solidFill>
              </a:rPr>
              <a:t>GetFeatureInfo</a:t>
            </a:r>
            <a:r>
              <a:rPr lang="en-US" sz="1400" b="1" dirty="0" smtClean="0">
                <a:solidFill>
                  <a:srgbClr val="00B050"/>
                </a:solidFill>
              </a:rPr>
              <a:t> and SLD support or ELF style</a:t>
            </a:r>
            <a:endParaRPr lang="en-US" sz="1400" b="1" dirty="0">
              <a:solidFill>
                <a:srgbClr val="00B050"/>
              </a:solidFill>
            </a:endParaRPr>
          </a:p>
        </p:txBody>
      </p:sp>
      <p:cxnSp>
        <p:nvCxnSpPr>
          <p:cNvPr id="13" name="16 Conector recto de flecha"/>
          <p:cNvCxnSpPr>
            <a:stCxn id="5" idx="4"/>
            <a:endCxn id="8" idx="1"/>
          </p:cNvCxnSpPr>
          <p:nvPr/>
        </p:nvCxnSpPr>
        <p:spPr>
          <a:xfrm>
            <a:off x="2938487" y="3430143"/>
            <a:ext cx="94138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21 Conector recto de flecha"/>
          <p:cNvCxnSpPr>
            <a:stCxn id="6" idx="4"/>
            <a:endCxn id="9" idx="1"/>
          </p:cNvCxnSpPr>
          <p:nvPr/>
        </p:nvCxnSpPr>
        <p:spPr>
          <a:xfrm>
            <a:off x="2938487" y="4511923"/>
            <a:ext cx="94138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24 Conector recto de flecha"/>
          <p:cNvCxnSpPr/>
          <p:nvPr/>
        </p:nvCxnSpPr>
        <p:spPr>
          <a:xfrm>
            <a:off x="5008718" y="3618321"/>
            <a:ext cx="1027656" cy="149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26 Conector recto de flecha"/>
          <p:cNvCxnSpPr/>
          <p:nvPr/>
        </p:nvCxnSpPr>
        <p:spPr>
          <a:xfrm flipV="1">
            <a:off x="5008718" y="4307869"/>
            <a:ext cx="1027656" cy="149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ubrik 1"/>
          <p:cNvSpPr txBox="1">
            <a:spLocks/>
          </p:cNvSpPr>
          <p:nvPr/>
        </p:nvSpPr>
        <p:spPr>
          <a:xfrm>
            <a:off x="2020222" y="194763"/>
            <a:ext cx="5787072" cy="582613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18307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altLang="fr-FR" dirty="0" smtClean="0"/>
              <a:t>Architecture</a:t>
            </a:r>
          </a:p>
        </p:txBody>
      </p:sp>
    </p:spTree>
    <p:extLst>
      <p:ext uri="{BB962C8B-B14F-4D97-AF65-F5344CB8AC3E}">
        <p14:creationId xmlns:p14="http://schemas.microsoft.com/office/powerpoint/2010/main" val="9449494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2256" y="1019259"/>
            <a:ext cx="4680119" cy="4825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2301137"/>
            <a:ext cx="4182256" cy="2262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0000" tIns="152352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1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1" i="0" u="none" strike="noStrike" cap="none" normalizeH="0" baseline="0" dirty="0" smtClean="0" bmk="_Toc404097649">
                <a:ln>
                  <a:noFill/>
                </a:ln>
                <a:solidFill>
                  <a:srgbClr val="2370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itchFamily="34" charset="0"/>
                <a:cs typeface="Arial" pitchFamily="34" charset="0"/>
              </a:rPr>
              <a:t>Proposed Styles for ELF Cadastre</a:t>
            </a:r>
          </a:p>
          <a:p>
            <a:pPr marL="457200" marR="0" lvl="1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1600" b="1" i="0" u="none" strike="noStrike" cap="none" normalizeH="0" baseline="0" dirty="0" smtClean="0">
              <a:ln>
                <a:noFill/>
              </a:ln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Based on INSPIRE portrayal rules</a:t>
            </a: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endParaRPr lang="en-US" dirty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285750" marR="0" lvl="0" indent="-28575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Improvement in readability </a:t>
            </a:r>
          </a:p>
        </p:txBody>
      </p:sp>
    </p:spTree>
    <p:extLst>
      <p:ext uri="{BB962C8B-B14F-4D97-AF65-F5344CB8AC3E}">
        <p14:creationId xmlns:p14="http://schemas.microsoft.com/office/powerpoint/2010/main" val="15518550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4" descr="spadgcwm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58525"/>
            <a:ext cx="3168650" cy="3168650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7045" name="Text Box 5"/>
          <p:cNvSpPr txBox="1">
            <a:spLocks noChangeArrowheads="1"/>
          </p:cNvSpPr>
          <p:nvPr/>
        </p:nvSpPr>
        <p:spPr bwMode="auto">
          <a:xfrm>
            <a:off x="107950" y="870992"/>
            <a:ext cx="4067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es-ES" sz="2400" b="1" dirty="0" err="1" smtClean="0">
                <a:latin typeface="+mj-lt"/>
              </a:rPr>
              <a:t>Examples</a:t>
            </a:r>
            <a:endParaRPr lang="es-ES" sz="2800" b="1" dirty="0">
              <a:effectLst>
                <a:outerShdw blurRad="38100" dist="38100" dir="2700000" algn="tl">
                  <a:srgbClr val="000000"/>
                </a:outerShdw>
              </a:effectLst>
              <a:latin typeface="+mj-lt"/>
            </a:endParaRPr>
          </a:p>
        </p:txBody>
      </p:sp>
      <p:pic>
        <p:nvPicPr>
          <p:cNvPr id="35845" name="Picture 7" descr="spadgcwm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942850"/>
            <a:ext cx="3097212" cy="3097213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844" name="Picture 6" descr="spadgcwm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358525"/>
            <a:ext cx="3168650" cy="3168650"/>
          </a:xfrm>
          <a:prstGeom prst="rect">
            <a:avLst/>
          </a:prstGeom>
          <a:ln w="63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C:\ELF\productoCATASTRO\PORTRAYAL\propuestagri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2726826"/>
            <a:ext cx="3309069" cy="3158061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89011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093" y="3218174"/>
            <a:ext cx="2292033" cy="1902820"/>
          </a:xfrm>
          <a:prstGeom prst="rect">
            <a:avLst/>
          </a:prstGeom>
        </p:spPr>
      </p:pic>
      <p:sp>
        <p:nvSpPr>
          <p:cNvPr id="18435" name="Platshållare för innehåll 2"/>
          <p:cNvSpPr>
            <a:spLocks noGrp="1"/>
          </p:cNvSpPr>
          <p:nvPr>
            <p:ph idx="1"/>
          </p:nvPr>
        </p:nvSpPr>
        <p:spPr>
          <a:xfrm>
            <a:off x="341313" y="1246641"/>
            <a:ext cx="8574087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fr-FR" dirty="0" smtClean="0"/>
              <a:t> Complement </a:t>
            </a:r>
            <a:r>
              <a:rPr lang="en-US" altLang="fr-FR" dirty="0" err="1" smtClean="0"/>
              <a:t>BaseMap</a:t>
            </a:r>
            <a:endParaRPr lang="en-US" altLang="fr-FR" dirty="0" smtClean="0"/>
          </a:p>
          <a:p>
            <a:pPr lvl="2">
              <a:defRPr/>
            </a:pPr>
            <a:r>
              <a:rPr lang="en-US" altLang="fr-FR" dirty="0" err="1" smtClean="0"/>
              <a:t>Basemap</a:t>
            </a:r>
            <a:r>
              <a:rPr lang="en-US" altLang="fr-FR" dirty="0" smtClean="0"/>
              <a:t> : for LoD1 to Global</a:t>
            </a:r>
          </a:p>
          <a:p>
            <a:pPr lvl="2">
              <a:defRPr/>
            </a:pPr>
            <a:r>
              <a:rPr lang="en-US" altLang="fr-FR" dirty="0" smtClean="0"/>
              <a:t>ELF </a:t>
            </a:r>
            <a:r>
              <a:rPr lang="en-US" altLang="fr-FR" dirty="0" err="1" smtClean="0"/>
              <a:t>Cadastre</a:t>
            </a:r>
            <a:r>
              <a:rPr lang="en-US" altLang="fr-FR" dirty="0" smtClean="0"/>
              <a:t> : for LoD0 </a:t>
            </a:r>
          </a:p>
          <a:p>
            <a:pPr marL="823913" lvl="2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fr-FR" dirty="0" smtClean="0"/>
              <a:t>Alone</a:t>
            </a:r>
          </a:p>
          <a:p>
            <a:pPr marL="823913" lvl="2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fr-FR" dirty="0" smtClean="0"/>
              <a:t>With </a:t>
            </a:r>
            <a:r>
              <a:rPr lang="en-US" altLang="fr-FR" dirty="0" err="1" smtClean="0"/>
              <a:t>BaseMap</a:t>
            </a:r>
            <a:endParaRPr lang="sv-SE" altLang="fr-FR" sz="1400" i="1" dirty="0" smtClean="0"/>
          </a:p>
        </p:txBody>
      </p:sp>
      <p:sp>
        <p:nvSpPr>
          <p:cNvPr id="4" name="Rubrik 1"/>
          <p:cNvSpPr txBox="1">
            <a:spLocks/>
          </p:cNvSpPr>
          <p:nvPr/>
        </p:nvSpPr>
        <p:spPr>
          <a:xfrm>
            <a:off x="2020222" y="194763"/>
            <a:ext cx="5787072" cy="582613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18307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altLang="fr-FR" dirty="0" smtClean="0"/>
              <a:t>Use cases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171" y="3020971"/>
            <a:ext cx="2449690" cy="2660017"/>
          </a:xfrm>
          <a:prstGeom prst="rect">
            <a:avLst/>
          </a:prstGeom>
        </p:spPr>
      </p:pic>
      <p:grpSp>
        <p:nvGrpSpPr>
          <p:cNvPr id="18440" name="Groupe 18439"/>
          <p:cNvGrpSpPr/>
          <p:nvPr/>
        </p:nvGrpSpPr>
        <p:grpSpPr>
          <a:xfrm>
            <a:off x="916171" y="3348444"/>
            <a:ext cx="2541132" cy="2899174"/>
            <a:chOff x="916171" y="3348444"/>
            <a:chExt cx="2541132" cy="2899174"/>
          </a:xfrm>
        </p:grpSpPr>
        <p:grpSp>
          <p:nvGrpSpPr>
            <p:cNvPr id="25" name="Groupe 24"/>
            <p:cNvGrpSpPr/>
            <p:nvPr/>
          </p:nvGrpSpPr>
          <p:grpSpPr>
            <a:xfrm>
              <a:off x="1031965" y="3348444"/>
              <a:ext cx="1802675" cy="1920241"/>
              <a:chOff x="1031965" y="3348444"/>
              <a:chExt cx="1802675" cy="1920241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316480" y="3579223"/>
                <a:ext cx="60960" cy="52251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2468880" y="3731623"/>
                <a:ext cx="60960" cy="52251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1506583" y="3705497"/>
                <a:ext cx="60960" cy="52251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223554" y="4924697"/>
                <a:ext cx="60960" cy="52251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680753" y="3348444"/>
                <a:ext cx="60960" cy="52251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1746069" y="4545874"/>
                <a:ext cx="60960" cy="52251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062640" y="3757748"/>
                <a:ext cx="60960" cy="52251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058286" y="4950823"/>
                <a:ext cx="60960" cy="52251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1950553" y="4798423"/>
                <a:ext cx="60960" cy="52251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1650273" y="4450081"/>
                <a:ext cx="60960" cy="52251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2621280" y="3884023"/>
                <a:ext cx="60960" cy="52251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2773680" y="4036423"/>
                <a:ext cx="60960" cy="52251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1062445" y="3640182"/>
                <a:ext cx="60960" cy="52251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1354183" y="4624250"/>
                <a:ext cx="60960" cy="52251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1493520" y="5216434"/>
                <a:ext cx="60960" cy="52251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1162594" y="4097382"/>
                <a:ext cx="60960" cy="52251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1889593" y="4193177"/>
                <a:ext cx="60960" cy="52251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031965" y="5190308"/>
                <a:ext cx="60960" cy="52251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" name="Bulle ronde 5"/>
              <p:cNvSpPr/>
              <p:nvPr/>
            </p:nvSpPr>
            <p:spPr>
              <a:xfrm>
                <a:off x="1384663" y="4797422"/>
                <a:ext cx="596537" cy="359051"/>
              </a:xfrm>
              <a:prstGeom prst="wedgeEllipseCallout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7" name="ZoneTexte 6"/>
              <p:cNvSpPr txBox="1"/>
              <p:nvPr/>
            </p:nvSpPr>
            <p:spPr>
              <a:xfrm>
                <a:off x="1530532" y="4859384"/>
                <a:ext cx="33528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100" dirty="0" smtClean="0"/>
                  <a:t>12</a:t>
                </a:r>
                <a:endParaRPr lang="fr-FR" sz="1100" dirty="0"/>
              </a:p>
            </p:txBody>
          </p:sp>
        </p:grpSp>
        <p:sp>
          <p:nvSpPr>
            <p:cNvPr id="26" name="ZoneTexte 25"/>
            <p:cNvSpPr txBox="1"/>
            <p:nvPr/>
          </p:nvSpPr>
          <p:spPr>
            <a:xfrm>
              <a:off x="916171" y="5878286"/>
              <a:ext cx="2541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By adding addresses </a:t>
              </a:r>
              <a:endParaRPr lang="en-US" dirty="0"/>
            </a:p>
          </p:txBody>
        </p:sp>
      </p:grpSp>
      <p:grpSp>
        <p:nvGrpSpPr>
          <p:cNvPr id="18439" name="Groupe 18438"/>
          <p:cNvGrpSpPr/>
          <p:nvPr/>
        </p:nvGrpSpPr>
        <p:grpSpPr>
          <a:xfrm>
            <a:off x="5216434" y="3348444"/>
            <a:ext cx="3108960" cy="2701876"/>
            <a:chOff x="5216434" y="3348444"/>
            <a:chExt cx="3108960" cy="2701876"/>
          </a:xfrm>
        </p:grpSpPr>
        <p:grpSp>
          <p:nvGrpSpPr>
            <p:cNvPr id="18437" name="Groupe 18436"/>
            <p:cNvGrpSpPr/>
            <p:nvPr/>
          </p:nvGrpSpPr>
          <p:grpSpPr>
            <a:xfrm>
              <a:off x="5651028" y="3348444"/>
              <a:ext cx="2063929" cy="1705738"/>
              <a:chOff x="5651028" y="3348444"/>
              <a:chExt cx="2063929" cy="1705738"/>
            </a:xfrm>
          </p:grpSpPr>
          <p:cxnSp>
            <p:nvCxnSpPr>
              <p:cNvPr id="28" name="Connecteur droit 27"/>
              <p:cNvCxnSpPr/>
              <p:nvPr/>
            </p:nvCxnSpPr>
            <p:spPr>
              <a:xfrm>
                <a:off x="5651028" y="3936274"/>
                <a:ext cx="374467" cy="45538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cteur droit 31"/>
              <p:cNvCxnSpPr/>
              <p:nvPr/>
            </p:nvCxnSpPr>
            <p:spPr>
              <a:xfrm flipV="1">
                <a:off x="6025495" y="3826274"/>
                <a:ext cx="661850" cy="56538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/>
              <p:cNvCxnSpPr/>
              <p:nvPr/>
            </p:nvCxnSpPr>
            <p:spPr>
              <a:xfrm flipV="1">
                <a:off x="5651028" y="3353154"/>
                <a:ext cx="661848" cy="57912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35"/>
              <p:cNvCxnSpPr/>
              <p:nvPr/>
            </p:nvCxnSpPr>
            <p:spPr>
              <a:xfrm>
                <a:off x="6312876" y="3348444"/>
                <a:ext cx="374469" cy="47782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necteur droit 45"/>
              <p:cNvCxnSpPr/>
              <p:nvPr/>
            </p:nvCxnSpPr>
            <p:spPr>
              <a:xfrm>
                <a:off x="6717825" y="3932866"/>
                <a:ext cx="470263" cy="502103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onnecteur droit 46"/>
              <p:cNvCxnSpPr/>
              <p:nvPr/>
            </p:nvCxnSpPr>
            <p:spPr>
              <a:xfrm>
                <a:off x="6112580" y="4465445"/>
                <a:ext cx="496388" cy="588735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onnecteur droit 49"/>
              <p:cNvCxnSpPr/>
              <p:nvPr/>
            </p:nvCxnSpPr>
            <p:spPr>
              <a:xfrm>
                <a:off x="6426088" y="4165003"/>
                <a:ext cx="496388" cy="564334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onnecteur droit 50"/>
              <p:cNvCxnSpPr/>
              <p:nvPr/>
            </p:nvCxnSpPr>
            <p:spPr>
              <a:xfrm flipV="1">
                <a:off x="6591551" y="4434970"/>
                <a:ext cx="566057" cy="619212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onnecteur droit 51"/>
              <p:cNvCxnSpPr/>
              <p:nvPr/>
            </p:nvCxnSpPr>
            <p:spPr>
              <a:xfrm flipV="1">
                <a:off x="6112580" y="3889552"/>
                <a:ext cx="644433" cy="560529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Bulle ronde 55"/>
              <p:cNvSpPr/>
              <p:nvPr/>
            </p:nvSpPr>
            <p:spPr>
              <a:xfrm>
                <a:off x="6682991" y="3642714"/>
                <a:ext cx="771547" cy="433110"/>
              </a:xfrm>
              <a:prstGeom prst="wedgeEllipseCallout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8" name="ZoneTexte 57"/>
              <p:cNvSpPr txBox="1"/>
              <p:nvPr/>
            </p:nvSpPr>
            <p:spPr>
              <a:xfrm>
                <a:off x="6678636" y="3674603"/>
                <a:ext cx="103632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dirty="0" smtClean="0"/>
                  <a:t>AB56</a:t>
                </a:r>
                <a:endParaRPr lang="fr-FR" sz="1600" dirty="0"/>
              </a:p>
            </p:txBody>
          </p:sp>
        </p:grpSp>
        <p:sp>
          <p:nvSpPr>
            <p:cNvPr id="18438" name="ZoneTexte 18437"/>
            <p:cNvSpPr txBox="1"/>
            <p:nvPr/>
          </p:nvSpPr>
          <p:spPr>
            <a:xfrm>
              <a:off x="5216434" y="5680988"/>
              <a:ext cx="31089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By adding cadastral parcels</a:t>
              </a:r>
              <a:endParaRPr lang="en-US" dirty="0"/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4806054" y="1688123"/>
            <a:ext cx="3736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Users may combine in client applications the </a:t>
            </a:r>
            <a:r>
              <a:rPr lang="en-US" dirty="0" err="1" smtClean="0"/>
              <a:t>BaseMap</a:t>
            </a:r>
            <a:r>
              <a:rPr lang="en-US" dirty="0" smtClean="0"/>
              <a:t> with the layers of ELF </a:t>
            </a:r>
            <a:r>
              <a:rPr lang="en-US" dirty="0" err="1" smtClean="0"/>
              <a:t>Cadastre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77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0"/>
            <a:ext cx="6717432" cy="1143000"/>
          </a:xfrm>
        </p:spPr>
        <p:txBody>
          <a:bodyPr/>
          <a:lstStyle/>
          <a:p>
            <a:pPr eaLnBrk="1" hangingPunct="1"/>
            <a:r>
              <a:rPr lang="en-GB" altLang="fr-FR" sz="3600" b="1" dirty="0" smtClean="0"/>
              <a:t>Data specification</a:t>
            </a:r>
          </a:p>
        </p:txBody>
      </p:sp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74490"/>
            <a:ext cx="8496300" cy="453650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en-GB" sz="2800" dirty="0" smtClean="0">
                <a:sym typeface="Symbol" pitchFamily="18" charset="2"/>
              </a:rPr>
              <a:t>ELF data specifications </a:t>
            </a:r>
            <a:r>
              <a:rPr lang="en-GB" sz="2800" dirty="0">
                <a:sym typeface="Symbol" pitchFamily="18" charset="2"/>
              </a:rPr>
              <a:t>are INSPIRE based </a:t>
            </a:r>
            <a:endParaRPr lang="en-GB" sz="2800" dirty="0" smtClean="0">
              <a:sym typeface="Symbol" pitchFamily="18" charset="2"/>
            </a:endParaRPr>
          </a:p>
          <a:p>
            <a:pPr marL="0" indent="0">
              <a:lnSpc>
                <a:spcPct val="90000"/>
              </a:lnSpc>
              <a:spcBef>
                <a:spcPts val="1200"/>
              </a:spcBef>
              <a:buNone/>
              <a:defRPr/>
            </a:pPr>
            <a:endParaRPr lang="en-GB" sz="2800" dirty="0" smtClean="0">
              <a:sym typeface="Symbol" pitchFamily="18" charset="2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en-GB" sz="2800" dirty="0" smtClean="0">
                <a:sym typeface="Symbol" pitchFamily="18" charset="2"/>
              </a:rPr>
              <a:t>What is the added value of ELF specification compared to INSPIRE ones?</a:t>
            </a:r>
          </a:p>
          <a:p>
            <a:pPr lvl="2">
              <a:lnSpc>
                <a:spcPct val="90000"/>
              </a:lnSpc>
              <a:spcBef>
                <a:spcPts val="1200"/>
              </a:spcBef>
              <a:defRPr/>
            </a:pPr>
            <a:r>
              <a:rPr lang="en-GB" sz="2400" b="1" dirty="0" smtClean="0">
                <a:sym typeface="Symbol" pitchFamily="18" charset="2"/>
              </a:rPr>
              <a:t>Extensions</a:t>
            </a:r>
          </a:p>
          <a:p>
            <a:pPr lvl="3">
              <a:lnSpc>
                <a:spcPct val="90000"/>
              </a:lnSpc>
              <a:spcBef>
                <a:spcPts val="1200"/>
              </a:spcBef>
              <a:defRPr/>
            </a:pPr>
            <a:r>
              <a:rPr lang="en-GB" sz="1800" b="1" dirty="0" smtClean="0">
                <a:solidFill>
                  <a:srgbClr val="00B050"/>
                </a:solidFill>
                <a:sym typeface="Symbol" pitchFamily="18" charset="2"/>
              </a:rPr>
              <a:t>Adopt the Extended2D Building application schema </a:t>
            </a:r>
            <a:r>
              <a:rPr lang="en-GB" sz="1800" dirty="0" smtClean="0">
                <a:sym typeface="Symbol" pitchFamily="18" charset="2"/>
              </a:rPr>
              <a:t>*</a:t>
            </a:r>
          </a:p>
          <a:p>
            <a:pPr lvl="2">
              <a:lnSpc>
                <a:spcPct val="90000"/>
              </a:lnSpc>
              <a:spcBef>
                <a:spcPts val="1200"/>
              </a:spcBef>
              <a:defRPr/>
            </a:pPr>
            <a:r>
              <a:rPr lang="en-GB" sz="2400" b="1" dirty="0" smtClean="0">
                <a:sym typeface="Symbol" pitchFamily="18" charset="2"/>
              </a:rPr>
              <a:t>Clarification</a:t>
            </a:r>
            <a:r>
              <a:rPr lang="en-GB" sz="2400" dirty="0" smtClean="0">
                <a:sym typeface="Symbol" pitchFamily="18" charset="2"/>
              </a:rPr>
              <a:t> </a:t>
            </a:r>
            <a:r>
              <a:rPr lang="en-GB" sz="2400" b="1" dirty="0" smtClean="0">
                <a:sym typeface="Symbol" pitchFamily="18" charset="2"/>
              </a:rPr>
              <a:t>about levels of detail</a:t>
            </a:r>
          </a:p>
          <a:p>
            <a:pPr marL="457200" lvl="1" indent="0">
              <a:lnSpc>
                <a:spcPct val="90000"/>
              </a:lnSpc>
              <a:spcBef>
                <a:spcPts val="1200"/>
              </a:spcBef>
              <a:buNone/>
              <a:defRPr/>
            </a:pPr>
            <a:endParaRPr lang="en-GB" sz="2000" dirty="0" smtClean="0">
              <a:solidFill>
                <a:srgbClr val="92D050"/>
              </a:solidFill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GB" dirty="0">
              <a:sym typeface="Symbol" pitchFamily="18" charset="2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90523" y="5829300"/>
            <a:ext cx="854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* </a:t>
            </a:r>
            <a:r>
              <a:rPr lang="en-GB" sz="1400" i="1" dirty="0" smtClean="0"/>
              <a:t>Only </a:t>
            </a:r>
            <a:r>
              <a:rPr lang="en-GB" sz="1400" i="1" dirty="0" err="1" smtClean="0"/>
              <a:t>theoric</a:t>
            </a:r>
            <a:r>
              <a:rPr lang="en-GB" sz="1400" i="1" dirty="0" smtClean="0"/>
              <a:t> use of Extended 2D Buildings as the logical application schema (XSD file) not yet published by JRC</a:t>
            </a:r>
            <a:endParaRPr lang="en-GB" sz="1400" i="1" dirty="0"/>
          </a:p>
        </p:txBody>
      </p:sp>
    </p:spTree>
    <p:extLst>
      <p:ext uri="{BB962C8B-B14F-4D97-AF65-F5344CB8AC3E}">
        <p14:creationId xmlns:p14="http://schemas.microsoft.com/office/powerpoint/2010/main" val="907501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Platshållare för innehåll 2"/>
          <p:cNvSpPr>
            <a:spLocks noGrp="1"/>
          </p:cNvSpPr>
          <p:nvPr>
            <p:ph idx="1"/>
          </p:nvPr>
        </p:nvSpPr>
        <p:spPr>
          <a:xfrm>
            <a:off x="341313" y="1246641"/>
            <a:ext cx="8574087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fr-FR" dirty="0" smtClean="0"/>
              <a:t> Complement EULIS</a:t>
            </a:r>
          </a:p>
          <a:p>
            <a:pPr lvl="2">
              <a:defRPr/>
            </a:pPr>
            <a:r>
              <a:rPr lang="en-US" altLang="fr-FR" dirty="0" smtClean="0"/>
              <a:t>ELF </a:t>
            </a:r>
            <a:r>
              <a:rPr lang="en-US" altLang="fr-FR" dirty="0" err="1" smtClean="0"/>
              <a:t>Cadastre</a:t>
            </a:r>
            <a:r>
              <a:rPr lang="en-US" altLang="fr-FR" dirty="0" smtClean="0"/>
              <a:t> : provide the geographic information</a:t>
            </a:r>
          </a:p>
          <a:p>
            <a:pPr lvl="2">
              <a:defRPr/>
            </a:pPr>
            <a:r>
              <a:rPr lang="en-US" altLang="fr-FR" dirty="0" smtClean="0"/>
              <a:t>EULIS : provide the legal, fiscal information</a:t>
            </a:r>
            <a:endParaRPr lang="sv-SE" altLang="fr-FR" sz="1400" i="1" dirty="0" smtClean="0"/>
          </a:p>
        </p:txBody>
      </p:sp>
      <p:sp>
        <p:nvSpPr>
          <p:cNvPr id="4" name="Rubrik 1"/>
          <p:cNvSpPr txBox="1">
            <a:spLocks/>
          </p:cNvSpPr>
          <p:nvPr/>
        </p:nvSpPr>
        <p:spPr>
          <a:xfrm>
            <a:off x="2020222" y="194763"/>
            <a:ext cx="5787072" cy="582613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18307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altLang="fr-FR" dirty="0" smtClean="0"/>
              <a:t>Use cases</a:t>
            </a:r>
          </a:p>
        </p:txBody>
      </p:sp>
      <p:pic>
        <p:nvPicPr>
          <p:cNvPr id="43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8131" y="2714044"/>
            <a:ext cx="2704472" cy="303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à coins arrondis 43"/>
          <p:cNvSpPr/>
          <p:nvPr/>
        </p:nvSpPr>
        <p:spPr>
          <a:xfrm>
            <a:off x="2858130" y="3526898"/>
            <a:ext cx="2795323" cy="245002"/>
          </a:xfrm>
          <a:prstGeom prst="roundRect">
            <a:avLst/>
          </a:prstGeom>
          <a:noFill/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ZoneTexte 44"/>
          <p:cNvSpPr txBox="1"/>
          <p:nvPr/>
        </p:nvSpPr>
        <p:spPr>
          <a:xfrm>
            <a:off x="2393937" y="5919529"/>
            <a:ext cx="48234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 key attribute to make link with cadastral registry</a:t>
            </a:r>
            <a:endParaRPr lang="en-US" sz="1600" dirty="0"/>
          </a:p>
        </p:txBody>
      </p:sp>
      <p:pic>
        <p:nvPicPr>
          <p:cNvPr id="48" name="Picture 2" descr="C:\ELF\productoCATASTRO\PORTRAYAL\propuestagri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313" y="2998177"/>
            <a:ext cx="2000074" cy="1908801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7100044"/>
              </p:ext>
            </p:extLst>
          </p:nvPr>
        </p:nvGraphicFramePr>
        <p:xfrm>
          <a:off x="6036539" y="3037055"/>
          <a:ext cx="2761231" cy="1569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0308"/>
                <a:gridCol w="690308"/>
                <a:gridCol w="1015692"/>
                <a:gridCol w="364923"/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fr-FR" dirty="0" err="1" smtClean="0"/>
                        <a:t>Owners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First </a:t>
                      </a:r>
                      <a:r>
                        <a:rPr lang="fr-FR" sz="1200" dirty="0" err="1" smtClean="0"/>
                        <a:t>name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Last </a:t>
                      </a:r>
                      <a:r>
                        <a:rPr lang="fr-FR" sz="1200" dirty="0" err="1" smtClean="0"/>
                        <a:t>name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err="1" smtClean="0"/>
                        <a:t>Birth</a:t>
                      </a:r>
                      <a:r>
                        <a:rPr lang="fr-FR" sz="1200" dirty="0" smtClean="0"/>
                        <a:t> date</a:t>
                      </a:r>
                      <a:endParaRPr lang="fr-FR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dirty="0" smtClean="0"/>
                        <a:t>…</a:t>
                      </a:r>
                      <a:endParaRPr lang="fr-FR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000" smtClean="0"/>
                        <a:t>Jean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Martin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 smtClean="0"/>
                        <a:t>12/04/1980</a:t>
                      </a:r>
                      <a:endParaRPr lang="fr-FR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7" name="ZoneTexte 26"/>
          <p:cNvSpPr txBox="1"/>
          <p:nvPr/>
        </p:nvSpPr>
        <p:spPr>
          <a:xfrm>
            <a:off x="448408" y="5361441"/>
            <a:ext cx="1494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B050"/>
                </a:solidFill>
              </a:rPr>
              <a:t>ELF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49" name="ZoneTexte 48"/>
          <p:cNvSpPr txBox="1"/>
          <p:nvPr/>
        </p:nvSpPr>
        <p:spPr>
          <a:xfrm>
            <a:off x="6834554" y="5195424"/>
            <a:ext cx="14946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00B050"/>
                </a:solidFill>
              </a:rPr>
              <a:t>EULIS</a:t>
            </a:r>
            <a:endParaRPr lang="fr-FR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15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 txBox="1">
            <a:spLocks/>
          </p:cNvSpPr>
          <p:nvPr/>
        </p:nvSpPr>
        <p:spPr>
          <a:xfrm>
            <a:off x="323528" y="957052"/>
            <a:ext cx="5721017" cy="53972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</a:t>
            </a:r>
            <a:r>
              <a:rPr kumimoji="0" lang="es-ES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use </a:t>
            </a:r>
            <a:r>
              <a:rPr kumimoji="0" lang="es-E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proposed</a:t>
            </a:r>
            <a:r>
              <a:rPr kumimoji="0" lang="es-ES" sz="40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4000" b="0" i="0" u="none" strike="noStrike" kern="1200" cap="none" spc="0" normalizeH="0" noProof="0" dirty="0" err="1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by</a:t>
            </a:r>
            <a:r>
              <a:rPr kumimoji="0" lang="es-ES" sz="4000" b="0" i="0" u="none" strike="noStrike" kern="1200" cap="none" spc="0" normalizeH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EULIS</a:t>
            </a:r>
            <a:endParaRPr kumimoji="0" lang="es-ES" sz="4000" b="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/>
          <a:srcRect l="6253" t="28027" r="6948" b="27282"/>
          <a:stretch>
            <a:fillRect/>
          </a:stretch>
        </p:blipFill>
        <p:spPr bwMode="auto">
          <a:xfrm>
            <a:off x="957526" y="1723870"/>
            <a:ext cx="7896656" cy="365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ZoneTexte 1"/>
          <p:cNvSpPr txBox="1"/>
          <p:nvPr/>
        </p:nvSpPr>
        <p:spPr>
          <a:xfrm>
            <a:off x="777644" y="5367889"/>
            <a:ext cx="22265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 map in EULIS (for some countries)</a:t>
            </a:r>
            <a:endParaRPr 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3537678" y="5374679"/>
            <a:ext cx="27150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User can find the parcel through the ELF cadastral map and get its </a:t>
            </a:r>
            <a:r>
              <a:rPr lang="en-US" b="1" dirty="0" smtClean="0">
                <a:solidFill>
                  <a:srgbClr val="00B050"/>
                </a:solidFill>
              </a:rPr>
              <a:t>identifier 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6387678" y="5367889"/>
            <a:ext cx="2756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this </a:t>
            </a:r>
            <a:r>
              <a:rPr lang="en-US" b="1" dirty="0" smtClean="0">
                <a:solidFill>
                  <a:srgbClr val="00B050"/>
                </a:solidFill>
              </a:rPr>
              <a:t>identifier,</a:t>
            </a:r>
            <a:r>
              <a:rPr lang="en-US" dirty="0" smtClean="0"/>
              <a:t> user can find more information in EULIS (owner, …)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ELF applications</a:t>
            </a:r>
            <a:endParaRPr lang="en-GB" sz="3600" dirty="0">
              <a:solidFill>
                <a:srgbClr val="7279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5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724000" y="189659"/>
            <a:ext cx="8012112" cy="583900"/>
          </a:xfrm>
        </p:spPr>
        <p:txBody>
          <a:bodyPr/>
          <a:lstStyle/>
          <a:p>
            <a:r>
              <a:rPr lang="fr-FR" dirty="0" err="1" smtClean="0"/>
              <a:t>Principles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02493" y="1368340"/>
            <a:ext cx="8362950" cy="4632965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/>
              <a:t>The ELF platform is open to application developers</a:t>
            </a:r>
          </a:p>
          <a:p>
            <a:pPr lvl="2">
              <a:lnSpc>
                <a:spcPct val="120000"/>
              </a:lnSpc>
            </a:pPr>
            <a:r>
              <a:rPr lang="en-US" sz="2000" dirty="0" smtClean="0"/>
              <a:t>Existing (ELF partners)</a:t>
            </a:r>
          </a:p>
          <a:p>
            <a:pPr lvl="3">
              <a:lnSpc>
                <a:spcPct val="120000"/>
              </a:lnSpc>
            </a:pPr>
            <a:r>
              <a:rPr lang="en-US" sz="1600" dirty="0" smtClean="0"/>
              <a:t>Emergency mapping</a:t>
            </a:r>
          </a:p>
          <a:p>
            <a:pPr lvl="3">
              <a:lnSpc>
                <a:spcPct val="120000"/>
              </a:lnSpc>
            </a:pPr>
            <a:r>
              <a:rPr lang="en-US" sz="1600" dirty="0" smtClean="0"/>
              <a:t>Health statistics</a:t>
            </a:r>
          </a:p>
          <a:p>
            <a:pPr lvl="3">
              <a:lnSpc>
                <a:spcPct val="120000"/>
              </a:lnSpc>
            </a:pPr>
            <a:r>
              <a:rPr lang="en-US" sz="1600" dirty="0" smtClean="0"/>
              <a:t>Real estate</a:t>
            </a:r>
          </a:p>
          <a:p>
            <a:pPr lvl="3">
              <a:lnSpc>
                <a:spcPct val="120000"/>
              </a:lnSpc>
            </a:pPr>
            <a:r>
              <a:rPr lang="en-US" sz="1600" dirty="0" smtClean="0"/>
              <a:t>Insurance</a:t>
            </a:r>
          </a:p>
          <a:p>
            <a:pPr lvl="2">
              <a:lnSpc>
                <a:spcPct val="120000"/>
              </a:lnSpc>
            </a:pPr>
            <a:r>
              <a:rPr lang="en-US" sz="2000" dirty="0" smtClean="0"/>
              <a:t>Future</a:t>
            </a:r>
          </a:p>
          <a:p>
            <a:pPr lvl="3">
              <a:lnSpc>
                <a:spcPct val="120000"/>
              </a:lnSpc>
            </a:pPr>
            <a:r>
              <a:rPr lang="en-US" sz="1600" dirty="0" smtClean="0"/>
              <a:t>Objective: at least 30 more applications</a:t>
            </a:r>
          </a:p>
          <a:p>
            <a:pPr lvl="3">
              <a:lnSpc>
                <a:spcPct val="120000"/>
              </a:lnSpc>
            </a:pPr>
            <a:r>
              <a:rPr lang="en-US" sz="1600" dirty="0" smtClean="0"/>
              <a:t>To be found with the ELF Awareness Tour (and other communication actions)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 smtClean="0"/>
          </a:p>
          <a:p>
            <a:pPr marL="0" indent="0">
              <a:lnSpc>
                <a:spcPct val="120000"/>
              </a:lnSpc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833792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724000" y="189659"/>
            <a:ext cx="8012112" cy="583900"/>
          </a:xfrm>
        </p:spPr>
        <p:txBody>
          <a:bodyPr/>
          <a:lstStyle/>
          <a:p>
            <a:r>
              <a:rPr lang="fr-FR" dirty="0" smtClean="0"/>
              <a:t>Description</a:t>
            </a:r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5440886"/>
              </p:ext>
            </p:extLst>
          </p:nvPr>
        </p:nvGraphicFramePr>
        <p:xfrm>
          <a:off x="272248" y="1716595"/>
          <a:ext cx="8552156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677880"/>
                <a:gridCol w="1784412"/>
                <a:gridCol w="1953087"/>
                <a:gridCol w="1917577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solidFill>
                            <a:schemeClr val="tx2"/>
                          </a:solidFill>
                        </a:rPr>
                        <a:t>Emergency</a:t>
                      </a:r>
                      <a:r>
                        <a:rPr lang="en-US" baseline="0" noProof="0" dirty="0" smtClean="0">
                          <a:solidFill>
                            <a:schemeClr val="tx2"/>
                          </a:solidFill>
                        </a:rPr>
                        <a:t> mapping</a:t>
                      </a:r>
                      <a:endParaRPr lang="en-US" noProof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solidFill>
                            <a:schemeClr val="tx2"/>
                          </a:solidFill>
                        </a:rPr>
                        <a:t>Health statistics</a:t>
                      </a:r>
                      <a:endParaRPr lang="en-US" noProof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solidFill>
                            <a:schemeClr val="tx2"/>
                          </a:solidFill>
                        </a:rPr>
                        <a:t>Real estate</a:t>
                      </a:r>
                      <a:endParaRPr lang="en-US" noProof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solidFill>
                            <a:schemeClr val="tx2"/>
                          </a:solidFill>
                        </a:rPr>
                        <a:t>Insurance</a:t>
                      </a:r>
                      <a:endParaRPr lang="en-US" noProof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16068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solidFill>
                            <a:schemeClr val="tx2"/>
                          </a:solidFill>
                        </a:rPr>
                        <a:t>Purpose</a:t>
                      </a:r>
                      <a:endParaRPr lang="en-US" noProof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Make maps showing</a:t>
                      </a:r>
                      <a:r>
                        <a:rPr lang="en-US" sz="1400" baseline="0" noProof="0" dirty="0" smtClean="0"/>
                        <a:t> the situation before and after a disaster by using ELF data (instead of satellite images)</a:t>
                      </a:r>
                      <a:endParaRPr lang="en-US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Enable</a:t>
                      </a:r>
                      <a:r>
                        <a:rPr lang="en-US" sz="1400" baseline="0" noProof="0" dirty="0" smtClean="0"/>
                        <a:t> users to make </a:t>
                      </a:r>
                      <a:r>
                        <a:rPr lang="en-US" sz="1400" noProof="0" dirty="0" smtClean="0"/>
                        <a:t>thematic maps using ELF data, statistics data and web service (TJS)</a:t>
                      </a:r>
                      <a:endParaRPr lang="en-US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Provide reports about a given</a:t>
                      </a:r>
                      <a:r>
                        <a:rPr lang="en-US" sz="1400" baseline="0" noProof="0" dirty="0" smtClean="0"/>
                        <a:t> area to potential investors</a:t>
                      </a:r>
                      <a:endParaRPr lang="en-US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/>
                        <a:t>Make</a:t>
                      </a:r>
                      <a:r>
                        <a:rPr lang="en-US" sz="1400" baseline="0" noProof="0" dirty="0" smtClean="0"/>
                        <a:t> risk assessment.</a:t>
                      </a:r>
                      <a:endParaRPr lang="en-US" sz="14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noProof="0" smtClean="0">
                          <a:solidFill>
                            <a:schemeClr val="tx2"/>
                          </a:solidFill>
                        </a:rPr>
                        <a:t>Themes </a:t>
                      </a:r>
                      <a:endParaRPr lang="en-US" noProof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 smtClean="0">
                          <a:solidFill>
                            <a:srgbClr val="00B050"/>
                          </a:solidFill>
                        </a:rPr>
                        <a:t>BU</a:t>
                      </a:r>
                      <a:r>
                        <a:rPr lang="en-US" sz="1600" noProof="0" dirty="0" smtClean="0"/>
                        <a:t>, TN, HY</a:t>
                      </a:r>
                      <a:endParaRPr lang="en-US" sz="16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smtClean="0"/>
                        <a:t>AU, SU, HH</a:t>
                      </a:r>
                      <a:endParaRPr lang="en-US" sz="16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LU, LC, PS,</a:t>
                      </a:r>
                      <a:r>
                        <a:rPr lang="fr-FR" sz="1600" baseline="0" dirty="0" smtClean="0"/>
                        <a:t> NZ, TN</a:t>
                      </a:r>
                    </a:p>
                    <a:p>
                      <a:pPr algn="ctr"/>
                      <a:r>
                        <a:rPr lang="fr-FR" sz="1600" b="1" baseline="0" dirty="0" smtClean="0">
                          <a:solidFill>
                            <a:srgbClr val="00B050"/>
                          </a:solidFill>
                        </a:rPr>
                        <a:t>CP, BU</a:t>
                      </a:r>
                      <a:endParaRPr lang="fr-FR" sz="1600" b="1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noProof="0" dirty="0" smtClean="0">
                          <a:solidFill>
                            <a:srgbClr val="00B050"/>
                          </a:solidFill>
                        </a:rPr>
                        <a:t>BU</a:t>
                      </a:r>
                      <a:endParaRPr lang="en-US" sz="1600" b="1" noProof="0" dirty="0">
                        <a:solidFill>
                          <a:srgbClr val="00B05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solidFill>
                            <a:schemeClr val="tx2"/>
                          </a:solidFill>
                        </a:rPr>
                        <a:t>Others</a:t>
                      </a:r>
                      <a:endParaRPr lang="en-US" noProof="0" dirty="0">
                        <a:solidFill>
                          <a:schemeClr val="tx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noProof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noProof="0" dirty="0" err="1" smtClean="0"/>
                        <a:t>GeoLocator</a:t>
                      </a:r>
                      <a:r>
                        <a:rPr lang="en-US" sz="1600" noProof="0" dirty="0" smtClean="0"/>
                        <a:t> </a:t>
                      </a:r>
                    </a:p>
                    <a:p>
                      <a:pPr algn="ctr"/>
                      <a:r>
                        <a:rPr lang="en-US" sz="1600" noProof="0" dirty="0" smtClean="0"/>
                        <a:t>(</a:t>
                      </a:r>
                      <a:r>
                        <a:rPr lang="en-US" sz="1600" b="1" noProof="0" dirty="0" smtClean="0">
                          <a:solidFill>
                            <a:srgbClr val="00B050"/>
                          </a:solidFill>
                        </a:rPr>
                        <a:t>AD</a:t>
                      </a:r>
                      <a:r>
                        <a:rPr lang="en-US" sz="1600" noProof="0" dirty="0" smtClean="0"/>
                        <a:t>, GN,</a:t>
                      </a:r>
                      <a:r>
                        <a:rPr lang="en-US" sz="1600" b="1" noProof="0" dirty="0" smtClean="0">
                          <a:solidFill>
                            <a:srgbClr val="00B050"/>
                          </a:solidFill>
                        </a:rPr>
                        <a:t>CP</a:t>
                      </a:r>
                      <a:r>
                        <a:rPr lang="en-US" sz="1600" noProof="0" dirty="0" smtClean="0"/>
                        <a:t>, AU)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586549" y="5335480"/>
            <a:ext cx="7501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All application developers  very interested by ELF interoperable and easily accessible data.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90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3600" dirty="0" smtClean="0"/>
              <a:t>ELF conclusions</a:t>
            </a:r>
            <a:endParaRPr lang="en-GB" sz="3600" dirty="0">
              <a:solidFill>
                <a:srgbClr val="7279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92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724000" y="189659"/>
            <a:ext cx="8012112" cy="58390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102493" y="1368340"/>
            <a:ext cx="8362950" cy="4632965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/>
              <a:t>What is expected from you</a:t>
            </a:r>
          </a:p>
          <a:p>
            <a:pPr lvl="2">
              <a:lnSpc>
                <a:spcPct val="120000"/>
              </a:lnSpc>
            </a:pPr>
            <a:r>
              <a:rPr lang="en-US" sz="2000" dirty="0" smtClean="0"/>
              <a:t>Transform your data for INSPIRE</a:t>
            </a:r>
          </a:p>
          <a:p>
            <a:pPr lvl="2">
              <a:lnSpc>
                <a:spcPct val="120000"/>
              </a:lnSpc>
            </a:pPr>
            <a:r>
              <a:rPr lang="en-US" sz="2000" dirty="0" smtClean="0"/>
              <a:t>Serve them through INSPIRE compliant download services (ATOM, WFS)</a:t>
            </a:r>
          </a:p>
          <a:p>
            <a:pPr lvl="2">
              <a:lnSpc>
                <a:spcPct val="120000"/>
              </a:lnSpc>
            </a:pPr>
            <a:r>
              <a:rPr lang="en-US" sz="2000" dirty="0" smtClean="0"/>
              <a:t>Serve them through view services, applying the ELF portrayal rules</a:t>
            </a:r>
          </a:p>
          <a:p>
            <a:pPr lvl="3">
              <a:lnSpc>
                <a:spcPct val="120000"/>
              </a:lnSpc>
            </a:pPr>
            <a:r>
              <a:rPr lang="en-US" sz="1600" dirty="0" smtClean="0">
                <a:solidFill>
                  <a:srgbClr val="00B050"/>
                </a:solidFill>
              </a:rPr>
              <a:t>SLD  support (dynamic way)</a:t>
            </a:r>
          </a:p>
          <a:p>
            <a:pPr lvl="3">
              <a:lnSpc>
                <a:spcPct val="120000"/>
              </a:lnSpc>
            </a:pPr>
            <a:r>
              <a:rPr lang="en-US" sz="1600" dirty="0" smtClean="0"/>
              <a:t>Using ELF style (static way)</a:t>
            </a:r>
          </a:p>
          <a:p>
            <a:pPr marL="1371600" lvl="3" indent="0">
              <a:lnSpc>
                <a:spcPct val="120000"/>
              </a:lnSpc>
              <a:buNone/>
            </a:pPr>
            <a:endParaRPr lang="en-US" sz="1600" dirty="0"/>
          </a:p>
          <a:p>
            <a:pPr>
              <a:lnSpc>
                <a:spcPct val="120000"/>
              </a:lnSpc>
            </a:pPr>
            <a:r>
              <a:rPr lang="en-US" sz="2400" dirty="0" smtClean="0"/>
              <a:t>Big expectations regarding themes AD, BU, CP</a:t>
            </a:r>
          </a:p>
          <a:p>
            <a:pPr lvl="2">
              <a:lnSpc>
                <a:spcPct val="120000"/>
              </a:lnSpc>
            </a:pPr>
            <a:r>
              <a:rPr lang="en-US" sz="2000" dirty="0" smtClean="0"/>
              <a:t>Data is necessary for many applications (</a:t>
            </a:r>
            <a:r>
              <a:rPr lang="en-US" sz="2000" dirty="0" err="1" smtClean="0"/>
              <a:t>GeoLocator</a:t>
            </a:r>
            <a:r>
              <a:rPr lang="en-US" sz="2000" dirty="0" smtClean="0"/>
              <a:t>, ELF </a:t>
            </a:r>
            <a:r>
              <a:rPr lang="en-US" sz="2000" dirty="0" err="1" smtClean="0"/>
              <a:t>Cadastre</a:t>
            </a:r>
            <a:r>
              <a:rPr lang="en-US" sz="2000" dirty="0" smtClean="0"/>
              <a:t>, insurance, emergency, real estate, …)</a:t>
            </a:r>
          </a:p>
          <a:p>
            <a:pPr lvl="2">
              <a:lnSpc>
                <a:spcPct val="120000"/>
              </a:lnSpc>
            </a:pPr>
            <a:r>
              <a:rPr lang="en-US" sz="2000" dirty="0" smtClean="0"/>
              <a:t>(hardly) no competitors on the market for cadastral parcels</a:t>
            </a:r>
          </a:p>
          <a:p>
            <a:pPr lvl="2">
              <a:lnSpc>
                <a:spcPct val="120000"/>
              </a:lnSpc>
            </a:pPr>
            <a:endParaRPr lang="en-US" sz="2000" dirty="0" smtClean="0"/>
          </a:p>
          <a:p>
            <a:pPr marL="0" indent="0">
              <a:lnSpc>
                <a:spcPct val="120000"/>
              </a:lnSpc>
              <a:buNone/>
            </a:pPr>
            <a:endParaRPr lang="en-US" dirty="0" smtClean="0"/>
          </a:p>
          <a:p>
            <a:pPr marL="0" indent="0">
              <a:lnSpc>
                <a:spcPct val="120000"/>
              </a:lnSpc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65596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996028" y="84584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GB" altLang="fr-FR" sz="2400" b="1" dirty="0" smtClean="0"/>
              <a:t>INSPIRE model BU (core)</a:t>
            </a:r>
          </a:p>
        </p:txBody>
      </p:sp>
      <p:pic>
        <p:nvPicPr>
          <p:cNvPr id="6" name="Picture 5" descr="Base-feature-v3rc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885" y="1482571"/>
            <a:ext cx="2814368" cy="4723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4644008" y="1988840"/>
            <a:ext cx="36724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Basic semantic: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Topographic attributes: height, nature (physical aspect), elevation, ..</a:t>
            </a:r>
          </a:p>
          <a:p>
            <a:pPr marL="285750" indent="-285750">
              <a:buFontTx/>
              <a:buChar char="-"/>
            </a:pPr>
            <a:r>
              <a:rPr lang="en-US" dirty="0" smtClean="0">
                <a:solidFill>
                  <a:srgbClr val="00B050"/>
                </a:solidFill>
              </a:rPr>
              <a:t>Cadastral information : use, number of building units, …</a:t>
            </a:r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Two options for geometry: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2D (or 2,5D)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3D</a:t>
            </a:r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664681" y="197768"/>
            <a:ext cx="6717432" cy="1143000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18307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fr-FR" sz="3600" b="1" dirty="0" smtClean="0"/>
              <a:t>Data specification: extension</a:t>
            </a:r>
          </a:p>
        </p:txBody>
      </p:sp>
    </p:spTree>
    <p:extLst>
      <p:ext uri="{BB962C8B-B14F-4D97-AF65-F5344CB8AC3E}">
        <p14:creationId xmlns:p14="http://schemas.microsoft.com/office/powerpoint/2010/main" val="388974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01304" y="981683"/>
            <a:ext cx="3142696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GB" altLang="fr-FR" sz="2400" b="1" dirty="0" smtClean="0"/>
              <a:t>INSPIRE model BU (extended)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5852160" y="2216493"/>
            <a:ext cx="367240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Semantic is enriched 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3 new feature types:</a:t>
            </a:r>
          </a:p>
          <a:p>
            <a:pPr marL="742950" lvl="1" indent="-285750">
              <a:buFontTx/>
              <a:buChar char="-"/>
            </a:pPr>
            <a:r>
              <a:rPr lang="en-US" dirty="0" err="1" smtClean="0"/>
              <a:t>OtherConstruction</a:t>
            </a:r>
            <a:endParaRPr lang="en-US" dirty="0" smtClean="0"/>
          </a:p>
          <a:p>
            <a:pPr marL="742950" lvl="1" indent="-285750">
              <a:buFontTx/>
              <a:buChar char="-"/>
            </a:pPr>
            <a:r>
              <a:rPr lang="en-US" dirty="0" smtClean="0"/>
              <a:t>Installation</a:t>
            </a:r>
          </a:p>
          <a:p>
            <a:pPr marL="742950" lvl="1" indent="-285750">
              <a:buFontTx/>
              <a:buChar char="-"/>
            </a:pPr>
            <a:r>
              <a:rPr lang="en-US" dirty="0" err="1" smtClean="0">
                <a:solidFill>
                  <a:srgbClr val="00B050"/>
                </a:solidFill>
              </a:rPr>
              <a:t>BuildingUnit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Additional attributes</a:t>
            </a:r>
          </a:p>
          <a:p>
            <a:pPr marL="742950" lvl="1" indent="-285750">
              <a:buFontTx/>
              <a:buChar char="-"/>
            </a:pPr>
            <a:r>
              <a:rPr lang="en-US" dirty="0" smtClean="0">
                <a:solidFill>
                  <a:srgbClr val="00B050"/>
                </a:solidFill>
              </a:rPr>
              <a:t>Value, area, address</a:t>
            </a:r>
          </a:p>
          <a:p>
            <a:pPr marL="742950" lvl="1" indent="-285750">
              <a:buFontTx/>
              <a:buChar char="-"/>
            </a:pPr>
            <a:r>
              <a:rPr lang="en-US" dirty="0" smtClean="0">
                <a:solidFill>
                  <a:srgbClr val="00B050"/>
                </a:solidFill>
              </a:rPr>
              <a:t>Connection to networks</a:t>
            </a:r>
          </a:p>
          <a:p>
            <a:pPr marL="742950" lvl="1" indent="-285750">
              <a:buFontTx/>
              <a:buChar char="-"/>
            </a:pPr>
            <a:r>
              <a:rPr lang="en-US" dirty="0" smtClean="0">
                <a:solidFill>
                  <a:srgbClr val="00B050"/>
                </a:solidFill>
              </a:rPr>
              <a:t>Link to Address</a:t>
            </a:r>
          </a:p>
          <a:p>
            <a:pPr marL="742950" lvl="1" indent="-285750">
              <a:buFontTx/>
              <a:buChar char="-"/>
            </a:pPr>
            <a:r>
              <a:rPr lang="en-US" dirty="0" smtClean="0">
                <a:solidFill>
                  <a:srgbClr val="00B050"/>
                </a:solidFill>
              </a:rPr>
              <a:t>….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Two options for geometry: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2D (or 2,5D)</a:t>
            </a:r>
          </a:p>
          <a:p>
            <a:pPr marL="285750" indent="-285750">
              <a:buFontTx/>
              <a:buChar char="-"/>
            </a:pPr>
            <a:r>
              <a:rPr lang="en-US" dirty="0" smtClean="0"/>
              <a:t>3D</a:t>
            </a:r>
            <a:endParaRPr lang="en-US" dirty="0"/>
          </a:p>
        </p:txBody>
      </p:sp>
      <p:pic>
        <p:nvPicPr>
          <p:cNvPr id="5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92" y="910718"/>
            <a:ext cx="5651512" cy="58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à coins arrondis 2"/>
          <p:cNvSpPr/>
          <p:nvPr/>
        </p:nvSpPr>
        <p:spPr>
          <a:xfrm>
            <a:off x="2561349" y="3622766"/>
            <a:ext cx="2295132" cy="49654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2561348" y="4443233"/>
            <a:ext cx="2361567" cy="468402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à coins arrondis 7"/>
          <p:cNvSpPr/>
          <p:nvPr/>
        </p:nvSpPr>
        <p:spPr>
          <a:xfrm>
            <a:off x="179512" y="5445224"/>
            <a:ext cx="2160240" cy="12241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à coins arrondis 8"/>
          <p:cNvSpPr/>
          <p:nvPr/>
        </p:nvSpPr>
        <p:spPr>
          <a:xfrm>
            <a:off x="3419872" y="996666"/>
            <a:ext cx="2295132" cy="631837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à coins arrondis 9"/>
          <p:cNvSpPr/>
          <p:nvPr/>
        </p:nvSpPr>
        <p:spPr>
          <a:xfrm>
            <a:off x="3875831" y="1855250"/>
            <a:ext cx="1976329" cy="687653"/>
          </a:xfrm>
          <a:prstGeom prst="round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664681" y="197768"/>
            <a:ext cx="6717432" cy="1143000"/>
          </a:xfrm>
          <a:prstGeom prst="rect">
            <a:avLst/>
          </a:prstGeom>
        </p:spPr>
        <p:txBody>
          <a:bodyPr vert="horz" lIns="0" tIns="45720" rIns="91440" bIns="45720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rgbClr val="18307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fr-FR" sz="3600" b="1" dirty="0" smtClean="0"/>
              <a:t>Data specification: extension</a:t>
            </a:r>
          </a:p>
        </p:txBody>
      </p:sp>
    </p:spTree>
    <p:extLst>
      <p:ext uri="{BB962C8B-B14F-4D97-AF65-F5344CB8AC3E}">
        <p14:creationId xmlns:p14="http://schemas.microsoft.com/office/powerpoint/2010/main" val="2552116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 idx="4294967295"/>
          </p:nvPr>
        </p:nvSpPr>
        <p:spPr>
          <a:xfrm>
            <a:off x="596900" y="0"/>
            <a:ext cx="8547100" cy="1143000"/>
          </a:xfrm>
        </p:spPr>
        <p:txBody>
          <a:bodyPr>
            <a:normAutofit/>
          </a:bodyPr>
          <a:lstStyle/>
          <a:p>
            <a:r>
              <a:rPr lang="en-GB" altLang="fr-FR" sz="2800" b="1" dirty="0"/>
              <a:t>INSPIRE model </a:t>
            </a:r>
            <a:r>
              <a:rPr lang="en-GB" altLang="fr-FR" sz="2800" b="1" dirty="0" smtClean="0"/>
              <a:t>BU: </a:t>
            </a:r>
            <a:r>
              <a:rPr lang="en-GB" altLang="fr-FR" sz="2800" dirty="0" smtClean="0"/>
              <a:t>Profile approach</a:t>
            </a:r>
          </a:p>
        </p:txBody>
      </p:sp>
      <p:pic>
        <p:nvPicPr>
          <p:cNvPr id="15363" name="Picture 2" descr="AS-over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53" y="1627187"/>
            <a:ext cx="6977063" cy="5049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/>
          <p:cNvSpPr txBox="1">
            <a:spLocks noChangeArrowheads="1"/>
          </p:cNvSpPr>
          <p:nvPr/>
        </p:nvSpPr>
        <p:spPr bwMode="auto">
          <a:xfrm>
            <a:off x="4255645" y="1319212"/>
            <a:ext cx="11715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sz="1400" i="1" dirty="0" err="1">
                <a:solidFill>
                  <a:srgbClr val="00B050"/>
                </a:solidFill>
                <a:latin typeface="Arial" charset="0"/>
                <a:cs typeface="Arial" charset="0"/>
              </a:rPr>
              <a:t>Appartment</a:t>
            </a:r>
            <a:endParaRPr lang="fr-FR" altLang="fr-FR" sz="1400" i="1" dirty="0">
              <a:solidFill>
                <a:srgbClr val="00B05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6516216" y="752465"/>
            <a:ext cx="231421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 sz="1400" i="1" dirty="0" err="1" smtClean="0">
                <a:solidFill>
                  <a:srgbClr val="00B050"/>
                </a:solidFill>
                <a:latin typeface="Arial" charset="0"/>
                <a:cs typeface="Arial" charset="0"/>
              </a:rPr>
              <a:t>Elevated</a:t>
            </a:r>
            <a:r>
              <a:rPr lang="fr-FR" altLang="fr-FR" sz="1400" i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 construction</a:t>
            </a:r>
          </a:p>
          <a:p>
            <a:pPr eaLnBrk="1" hangingPunct="1"/>
            <a:r>
              <a:rPr lang="fr-FR" altLang="fr-FR" sz="1400" i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Bridge</a:t>
            </a:r>
            <a:endParaRPr lang="fr-FR" altLang="fr-FR" sz="1400" i="1" dirty="0">
              <a:solidFill>
                <a:srgbClr val="00B050"/>
              </a:solidFill>
              <a:latin typeface="Arial" charset="0"/>
              <a:cs typeface="Arial" charset="0"/>
            </a:endParaRPr>
          </a:p>
          <a:p>
            <a:pPr eaLnBrk="1" hangingPunct="1"/>
            <a:r>
              <a:rPr lang="fr-FR" altLang="fr-FR" sz="1400" i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Tunnel</a:t>
            </a:r>
          </a:p>
          <a:p>
            <a:pPr eaLnBrk="1" hangingPunct="1"/>
            <a:r>
              <a:rPr lang="fr-FR" altLang="fr-FR" sz="1400" i="1" dirty="0" smtClean="0">
                <a:solidFill>
                  <a:srgbClr val="00B050"/>
                </a:solidFill>
                <a:latin typeface="Arial" charset="0"/>
                <a:cs typeface="Arial" charset="0"/>
              </a:rPr>
              <a:t>Protective structure</a:t>
            </a:r>
            <a:endParaRPr lang="fr-FR" altLang="fr-FR" sz="1400" i="1" dirty="0">
              <a:solidFill>
                <a:srgbClr val="00B050"/>
              </a:solidFill>
              <a:latin typeface="Arial" charset="0"/>
              <a:cs typeface="Arial" charset="0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4191000" y="1000125"/>
            <a:ext cx="0" cy="5210175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685800" y="998538"/>
            <a:ext cx="3143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accent2"/>
                </a:solidFill>
                <a:latin typeface="Arial" charset="0"/>
                <a:cs typeface="Arial" charset="0"/>
              </a:rPr>
              <a:t>Implementing</a:t>
            </a:r>
            <a:r>
              <a:rPr lang="fr-FR" altLang="fr-FR">
                <a:latin typeface="Arial" charset="0"/>
                <a:cs typeface="Arial" charset="0"/>
              </a:rPr>
              <a:t> </a:t>
            </a:r>
            <a:r>
              <a:rPr lang="fr-FR" altLang="fr-FR">
                <a:solidFill>
                  <a:schemeClr val="accent2"/>
                </a:solidFill>
                <a:latin typeface="Arial" charset="0"/>
                <a:cs typeface="Arial" charset="0"/>
              </a:rPr>
              <a:t>Rule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5436096" y="967908"/>
            <a:ext cx="10801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Chimney</a:t>
            </a:r>
            <a:endParaRPr lang="fr-FR" sz="1400" i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Antenna</a:t>
            </a:r>
            <a:endParaRPr lang="fr-FR" sz="1400" i="1" dirty="0" smtClean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400" i="1" dirty="0" err="1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</a:t>
            </a:r>
            <a:r>
              <a:rPr lang="fr-FR" sz="1400" i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panel</a:t>
            </a:r>
          </a:p>
        </p:txBody>
      </p:sp>
      <p:grpSp>
        <p:nvGrpSpPr>
          <p:cNvPr id="10" name="Groupe 9"/>
          <p:cNvGrpSpPr/>
          <p:nvPr/>
        </p:nvGrpSpPr>
        <p:grpSpPr>
          <a:xfrm>
            <a:off x="6197919" y="3964983"/>
            <a:ext cx="1253397" cy="1652045"/>
            <a:chOff x="6197919" y="3964983"/>
            <a:chExt cx="1253397" cy="1652045"/>
          </a:xfrm>
        </p:grpSpPr>
        <p:sp>
          <p:nvSpPr>
            <p:cNvPr id="6" name="Rectangle 5"/>
            <p:cNvSpPr/>
            <p:nvPr/>
          </p:nvSpPr>
          <p:spPr>
            <a:xfrm rot="5400000">
              <a:off x="5998595" y="4164307"/>
              <a:ext cx="1652045" cy="1253397"/>
            </a:xfrm>
            <a:prstGeom prst="wedgeRectCallout">
              <a:avLst>
                <a:gd name="adj1" fmla="val -17670"/>
                <a:gd name="adj2" fmla="val 110441"/>
              </a:avLst>
            </a:prstGeom>
            <a:solidFill>
              <a:schemeClr val="bg1">
                <a:lumMod val="5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6278881" y="4258491"/>
              <a:ext cx="110598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chemeClr val="bg1"/>
                  </a:solidFill>
                </a:rPr>
                <a:t>Profile chosen by ELF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317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0086" y="92453"/>
            <a:ext cx="6717432" cy="1143000"/>
          </a:xfrm>
        </p:spPr>
        <p:txBody>
          <a:bodyPr/>
          <a:lstStyle/>
          <a:p>
            <a:pPr eaLnBrk="1" hangingPunct="1"/>
            <a:r>
              <a:rPr lang="en-GB" altLang="fr-FR" sz="3600" b="1" dirty="0" smtClean="0"/>
              <a:t>Data specification: levels of detail</a:t>
            </a:r>
          </a:p>
        </p:txBody>
      </p:sp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74490"/>
            <a:ext cx="8496300" cy="2473585"/>
          </a:xfrm>
        </p:spPr>
        <p:txBody>
          <a:bodyPr>
            <a:normAutofit/>
          </a:bodyPr>
          <a:lstStyle/>
          <a:p>
            <a:r>
              <a:rPr lang="en-GB" sz="2600" dirty="0" smtClean="0">
                <a:sym typeface="Symbol" pitchFamily="18" charset="2"/>
              </a:rPr>
              <a:t>INSPIRE Directive: </a:t>
            </a:r>
            <a:r>
              <a:rPr lang="en-US" sz="2200" i="1" dirty="0"/>
              <a:t>The implementing rules shall be designed to </a:t>
            </a:r>
            <a:r>
              <a:rPr lang="en-US" sz="2200" i="1" dirty="0" smtClean="0"/>
              <a:t>ensure consistency between </a:t>
            </a:r>
            <a:r>
              <a:rPr lang="en-US" sz="2200" i="1" dirty="0"/>
              <a:t>items of information which refer </a:t>
            </a:r>
            <a:r>
              <a:rPr lang="en-US" sz="2200" i="1" dirty="0" smtClean="0"/>
              <a:t>to the </a:t>
            </a:r>
            <a:r>
              <a:rPr lang="en-US" sz="2200" i="1" dirty="0"/>
              <a:t>same object represented at different </a:t>
            </a:r>
            <a:r>
              <a:rPr lang="en-US" sz="2200" i="1" dirty="0" smtClean="0"/>
              <a:t>scales</a:t>
            </a:r>
            <a:endParaRPr lang="en-US" sz="2600" i="1" dirty="0"/>
          </a:p>
          <a:p>
            <a:pPr lvl="2"/>
            <a:r>
              <a:rPr lang="en-GB" sz="1800" dirty="0" smtClean="0">
                <a:sym typeface="Symbol" pitchFamily="18" charset="2"/>
              </a:rPr>
              <a:t>Data model is the same for all levels of details</a:t>
            </a:r>
          </a:p>
          <a:p>
            <a:pPr lvl="2">
              <a:lnSpc>
                <a:spcPct val="90000"/>
              </a:lnSpc>
              <a:spcBef>
                <a:spcPts val="1200"/>
              </a:spcBef>
              <a:defRPr/>
            </a:pPr>
            <a:r>
              <a:rPr lang="en-GB" sz="1800" dirty="0" smtClean="0">
                <a:sym typeface="Symbol" pitchFamily="18" charset="2"/>
              </a:rPr>
              <a:t>Information about </a:t>
            </a:r>
            <a:r>
              <a:rPr lang="en-GB" sz="1800" dirty="0" err="1" smtClean="0">
                <a:sym typeface="Symbol" pitchFamily="18" charset="2"/>
              </a:rPr>
              <a:t>LoD</a:t>
            </a:r>
            <a:r>
              <a:rPr lang="en-GB" sz="1800" dirty="0" smtClean="0">
                <a:sym typeface="Symbol" pitchFamily="18" charset="2"/>
              </a:rPr>
              <a:t> is </a:t>
            </a:r>
            <a:r>
              <a:rPr lang="en-GB" sz="1800" dirty="0">
                <a:sym typeface="Symbol" pitchFamily="18" charset="2"/>
              </a:rPr>
              <a:t>g</a:t>
            </a:r>
            <a:r>
              <a:rPr lang="en-GB" sz="1800" dirty="0" smtClean="0">
                <a:sym typeface="Symbol" pitchFamily="18" charset="2"/>
              </a:rPr>
              <a:t>iven by metadata element: </a:t>
            </a:r>
            <a:r>
              <a:rPr lang="en-GB" sz="1800" dirty="0" err="1" smtClean="0">
                <a:sym typeface="Symbol" pitchFamily="18" charset="2"/>
              </a:rPr>
              <a:t>MD_Resolution</a:t>
            </a:r>
            <a:endParaRPr lang="en-GB" sz="1800" dirty="0" smtClean="0">
              <a:sym typeface="Symbol" pitchFamily="18" charset="2"/>
            </a:endParaRPr>
          </a:p>
          <a:p>
            <a:pPr marL="457200" lvl="1" indent="0">
              <a:lnSpc>
                <a:spcPct val="90000"/>
              </a:lnSpc>
              <a:spcBef>
                <a:spcPts val="1200"/>
              </a:spcBef>
              <a:buNone/>
              <a:defRPr/>
            </a:pPr>
            <a:endParaRPr lang="en-GB" sz="2000" dirty="0" smtClean="0">
              <a:solidFill>
                <a:srgbClr val="92D050"/>
              </a:solidFill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GB" dirty="0">
              <a:sym typeface="Symbol" pitchFamily="18" charset="2"/>
            </a:endParaRPr>
          </a:p>
        </p:txBody>
      </p:sp>
      <p:grpSp>
        <p:nvGrpSpPr>
          <p:cNvPr id="37" name="Groupe 36"/>
          <p:cNvGrpSpPr/>
          <p:nvPr/>
        </p:nvGrpSpPr>
        <p:grpSpPr>
          <a:xfrm>
            <a:off x="179512" y="3537147"/>
            <a:ext cx="7168133" cy="2709549"/>
            <a:chOff x="179512" y="3537147"/>
            <a:chExt cx="7168133" cy="2709549"/>
          </a:xfrm>
        </p:grpSpPr>
        <p:sp>
          <p:nvSpPr>
            <p:cNvPr id="9" name="Cylindre 8"/>
            <p:cNvSpPr/>
            <p:nvPr/>
          </p:nvSpPr>
          <p:spPr>
            <a:xfrm>
              <a:off x="3257550" y="5619750"/>
              <a:ext cx="685800" cy="561975"/>
            </a:xfrm>
            <a:prstGeom prst="can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grpSp>
          <p:nvGrpSpPr>
            <p:cNvPr id="36" name="Groupe 35"/>
            <p:cNvGrpSpPr/>
            <p:nvPr/>
          </p:nvGrpSpPr>
          <p:grpSpPr>
            <a:xfrm>
              <a:off x="179512" y="3537147"/>
              <a:ext cx="7168133" cy="2709549"/>
              <a:chOff x="179512" y="3537147"/>
              <a:chExt cx="7168133" cy="2709549"/>
            </a:xfrm>
          </p:grpSpPr>
          <p:sp>
            <p:nvSpPr>
              <p:cNvPr id="32" name="Cylindre 31"/>
              <p:cNvSpPr/>
              <p:nvPr/>
            </p:nvSpPr>
            <p:spPr>
              <a:xfrm>
                <a:off x="1763688" y="5684721"/>
                <a:ext cx="685800" cy="561975"/>
              </a:xfrm>
              <a:prstGeom prst="can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grpSp>
            <p:nvGrpSpPr>
              <p:cNvPr id="31" name="Groupe 30"/>
              <p:cNvGrpSpPr/>
              <p:nvPr/>
            </p:nvGrpSpPr>
            <p:grpSpPr>
              <a:xfrm>
                <a:off x="179512" y="3537147"/>
                <a:ext cx="7168133" cy="2620134"/>
                <a:chOff x="179512" y="3537147"/>
                <a:chExt cx="7168133" cy="2620134"/>
              </a:xfrm>
            </p:grpSpPr>
            <p:sp>
              <p:nvSpPr>
                <p:cNvPr id="3" name="Cylindre 2"/>
                <p:cNvSpPr/>
                <p:nvPr/>
              </p:nvSpPr>
              <p:spPr>
                <a:xfrm>
                  <a:off x="179512" y="3933824"/>
                  <a:ext cx="685800" cy="561975"/>
                </a:xfrm>
                <a:prstGeom prst="can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5" name="ZoneTexte 4"/>
                <p:cNvSpPr txBox="1"/>
                <p:nvPr/>
              </p:nvSpPr>
              <p:spPr>
                <a:xfrm>
                  <a:off x="289049" y="4110036"/>
                  <a:ext cx="46672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 smtClean="0"/>
                    <a:t>2K</a:t>
                  </a:r>
                  <a:endParaRPr lang="fr-FR" dirty="0"/>
                </a:p>
              </p:txBody>
            </p:sp>
            <p:sp>
              <p:nvSpPr>
                <p:cNvPr id="8" name="Cylindre 7"/>
                <p:cNvSpPr/>
                <p:nvPr/>
              </p:nvSpPr>
              <p:spPr>
                <a:xfrm>
                  <a:off x="1638300" y="3961011"/>
                  <a:ext cx="685800" cy="561975"/>
                </a:xfrm>
                <a:prstGeom prst="can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0" name="Cylindre 9"/>
                <p:cNvSpPr/>
                <p:nvPr/>
              </p:nvSpPr>
              <p:spPr>
                <a:xfrm>
                  <a:off x="1763688" y="4920418"/>
                  <a:ext cx="685800" cy="561975"/>
                </a:xfrm>
                <a:prstGeom prst="can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1" name="Cylindre 10"/>
                <p:cNvSpPr/>
                <p:nvPr/>
              </p:nvSpPr>
              <p:spPr>
                <a:xfrm>
                  <a:off x="522411" y="5487155"/>
                  <a:ext cx="685800" cy="561975"/>
                </a:xfrm>
                <a:prstGeom prst="can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2" name="Cylindre 11"/>
                <p:cNvSpPr/>
                <p:nvPr/>
              </p:nvSpPr>
              <p:spPr>
                <a:xfrm>
                  <a:off x="4752975" y="5506962"/>
                  <a:ext cx="685800" cy="561975"/>
                </a:xfrm>
                <a:prstGeom prst="can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3" name="Cylindre 12"/>
                <p:cNvSpPr/>
                <p:nvPr/>
              </p:nvSpPr>
              <p:spPr>
                <a:xfrm>
                  <a:off x="3038475" y="4013714"/>
                  <a:ext cx="685800" cy="561975"/>
                </a:xfrm>
                <a:prstGeom prst="can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4" name="Cylindre 13"/>
                <p:cNvSpPr/>
                <p:nvPr/>
              </p:nvSpPr>
              <p:spPr>
                <a:xfrm>
                  <a:off x="4114800" y="4565847"/>
                  <a:ext cx="685800" cy="561975"/>
                </a:xfrm>
                <a:prstGeom prst="can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5" name="Cylindre 14"/>
                <p:cNvSpPr/>
                <p:nvPr/>
              </p:nvSpPr>
              <p:spPr>
                <a:xfrm>
                  <a:off x="4324350" y="3548061"/>
                  <a:ext cx="685800" cy="561975"/>
                </a:xfrm>
                <a:prstGeom prst="can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6" name="Cylindre 15"/>
                <p:cNvSpPr/>
                <p:nvPr/>
              </p:nvSpPr>
              <p:spPr>
                <a:xfrm>
                  <a:off x="6661845" y="4779404"/>
                  <a:ext cx="685800" cy="561975"/>
                </a:xfrm>
                <a:prstGeom prst="can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7" name="Cylindre 16"/>
                <p:cNvSpPr/>
                <p:nvPr/>
              </p:nvSpPr>
              <p:spPr>
                <a:xfrm>
                  <a:off x="5486400" y="4495799"/>
                  <a:ext cx="685800" cy="561975"/>
                </a:xfrm>
                <a:prstGeom prst="can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8" name="Cylindre 17"/>
                <p:cNvSpPr/>
                <p:nvPr/>
              </p:nvSpPr>
              <p:spPr>
                <a:xfrm>
                  <a:off x="6134100" y="3537147"/>
                  <a:ext cx="685800" cy="561975"/>
                </a:xfrm>
                <a:prstGeom prst="can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9" name="Cylindre 18"/>
                <p:cNvSpPr/>
                <p:nvPr/>
              </p:nvSpPr>
              <p:spPr>
                <a:xfrm>
                  <a:off x="6086475" y="5576887"/>
                  <a:ext cx="685800" cy="561975"/>
                </a:xfrm>
                <a:prstGeom prst="can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6" name="ZoneTexte 5"/>
                <p:cNvSpPr txBox="1"/>
                <p:nvPr/>
              </p:nvSpPr>
              <p:spPr>
                <a:xfrm>
                  <a:off x="6238874" y="3686175"/>
                  <a:ext cx="58102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/>
                    <a:t>2</a:t>
                  </a:r>
                  <a:r>
                    <a:rPr lang="fr-FR" dirty="0" smtClean="0"/>
                    <a:t>0K</a:t>
                  </a:r>
                  <a:endParaRPr lang="fr-FR" dirty="0"/>
                </a:p>
              </p:txBody>
            </p:sp>
            <p:sp>
              <p:nvSpPr>
                <p:cNvPr id="7" name="ZoneTexte 6"/>
                <p:cNvSpPr txBox="1"/>
                <p:nvPr/>
              </p:nvSpPr>
              <p:spPr>
                <a:xfrm>
                  <a:off x="6772275" y="4920418"/>
                  <a:ext cx="57537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 smtClean="0"/>
                    <a:t>25K</a:t>
                  </a:r>
                  <a:endParaRPr lang="fr-FR" dirty="0"/>
                </a:p>
              </p:txBody>
            </p:sp>
            <p:sp>
              <p:nvSpPr>
                <p:cNvPr id="20" name="ZoneTexte 19"/>
                <p:cNvSpPr txBox="1"/>
                <p:nvPr/>
              </p:nvSpPr>
              <p:spPr>
                <a:xfrm>
                  <a:off x="3257550" y="5787949"/>
                  <a:ext cx="685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 smtClean="0"/>
                    <a:t>1M</a:t>
                  </a:r>
                  <a:endParaRPr lang="fr-FR" dirty="0"/>
                </a:p>
              </p:txBody>
            </p:sp>
            <p:sp>
              <p:nvSpPr>
                <p:cNvPr id="21" name="ZoneTexte 20"/>
                <p:cNvSpPr txBox="1"/>
                <p:nvPr/>
              </p:nvSpPr>
              <p:spPr>
                <a:xfrm>
                  <a:off x="4371975" y="3648075"/>
                  <a:ext cx="6381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 smtClean="0"/>
                    <a:t>10K</a:t>
                  </a:r>
                  <a:endParaRPr lang="fr-FR" dirty="0"/>
                </a:p>
              </p:txBody>
            </p:sp>
            <p:sp>
              <p:nvSpPr>
                <p:cNvPr id="22" name="ZoneTexte 21"/>
                <p:cNvSpPr txBox="1"/>
                <p:nvPr/>
              </p:nvSpPr>
              <p:spPr>
                <a:xfrm>
                  <a:off x="3157537" y="4129839"/>
                  <a:ext cx="4476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 smtClean="0"/>
                    <a:t>5K</a:t>
                  </a:r>
                  <a:endParaRPr lang="fr-FR" dirty="0"/>
                </a:p>
              </p:txBody>
            </p:sp>
            <p:sp>
              <p:nvSpPr>
                <p:cNvPr id="23" name="ZoneTexte 22"/>
                <p:cNvSpPr txBox="1"/>
                <p:nvPr/>
              </p:nvSpPr>
              <p:spPr>
                <a:xfrm>
                  <a:off x="1885950" y="5105084"/>
                  <a:ext cx="56353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 smtClean="0"/>
                    <a:t>50K</a:t>
                  </a:r>
                  <a:endParaRPr lang="fr-FR" dirty="0"/>
                </a:p>
              </p:txBody>
            </p:sp>
            <p:sp>
              <p:nvSpPr>
                <p:cNvPr id="24" name="ZoneTexte 23"/>
                <p:cNvSpPr txBox="1"/>
                <p:nvPr/>
              </p:nvSpPr>
              <p:spPr>
                <a:xfrm>
                  <a:off x="522412" y="5619750"/>
                  <a:ext cx="685799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 smtClean="0"/>
                    <a:t>100K</a:t>
                  </a:r>
                  <a:endParaRPr lang="fr-FR" dirty="0"/>
                </a:p>
              </p:txBody>
            </p:sp>
            <p:sp>
              <p:nvSpPr>
                <p:cNvPr id="25" name="ZoneTexte 24"/>
                <p:cNvSpPr txBox="1"/>
                <p:nvPr/>
              </p:nvSpPr>
              <p:spPr>
                <a:xfrm>
                  <a:off x="1638300" y="4099122"/>
                  <a:ext cx="685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 smtClean="0"/>
                    <a:t>250K</a:t>
                  </a:r>
                  <a:endParaRPr lang="fr-FR" dirty="0"/>
                </a:p>
              </p:txBody>
            </p:sp>
            <p:sp>
              <p:nvSpPr>
                <p:cNvPr id="26" name="ZoneTexte 25"/>
                <p:cNvSpPr txBox="1"/>
                <p:nvPr/>
              </p:nvSpPr>
              <p:spPr>
                <a:xfrm>
                  <a:off x="4219575" y="4693677"/>
                  <a:ext cx="47148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 smtClean="0"/>
                    <a:t>1 K</a:t>
                  </a:r>
                  <a:endParaRPr lang="fr-FR" dirty="0"/>
                </a:p>
              </p:txBody>
            </p:sp>
            <p:sp>
              <p:nvSpPr>
                <p:cNvPr id="27" name="ZoneTexte 26"/>
                <p:cNvSpPr txBox="1"/>
                <p:nvPr/>
              </p:nvSpPr>
              <p:spPr>
                <a:xfrm>
                  <a:off x="5486400" y="4693677"/>
                  <a:ext cx="75247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 smtClean="0"/>
                    <a:t>200 K</a:t>
                  </a:r>
                  <a:endParaRPr lang="fr-FR" dirty="0"/>
                </a:p>
              </p:txBody>
            </p:sp>
            <p:sp>
              <p:nvSpPr>
                <p:cNvPr id="28" name="ZoneTexte 27"/>
                <p:cNvSpPr txBox="1"/>
                <p:nvPr/>
              </p:nvSpPr>
              <p:spPr>
                <a:xfrm>
                  <a:off x="4814887" y="5596377"/>
                  <a:ext cx="5619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 smtClean="0"/>
                    <a:t>2K</a:t>
                  </a:r>
                  <a:endParaRPr lang="fr-FR" dirty="0"/>
                </a:p>
              </p:txBody>
            </p:sp>
            <p:sp>
              <p:nvSpPr>
                <p:cNvPr id="29" name="ZoneTexte 28"/>
                <p:cNvSpPr txBox="1"/>
                <p:nvPr/>
              </p:nvSpPr>
              <p:spPr>
                <a:xfrm>
                  <a:off x="6086476" y="5710994"/>
                  <a:ext cx="6858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 smtClean="0"/>
                    <a:t>2,5 K</a:t>
                  </a:r>
                  <a:endParaRPr lang="fr-FR" dirty="0"/>
                </a:p>
              </p:txBody>
            </p:sp>
            <p:sp>
              <p:nvSpPr>
                <p:cNvPr id="33" name="ZoneTexte 32"/>
                <p:cNvSpPr txBox="1"/>
                <p:nvPr/>
              </p:nvSpPr>
              <p:spPr>
                <a:xfrm>
                  <a:off x="1811313" y="5784735"/>
                  <a:ext cx="6381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 smtClean="0"/>
                    <a:t>10K</a:t>
                  </a:r>
                  <a:endParaRPr lang="fr-FR" dirty="0"/>
                </a:p>
              </p:txBody>
            </p:sp>
            <p:sp>
              <p:nvSpPr>
                <p:cNvPr id="34" name="Cylindre 33"/>
                <p:cNvSpPr/>
                <p:nvPr/>
              </p:nvSpPr>
              <p:spPr>
                <a:xfrm>
                  <a:off x="412874" y="4706575"/>
                  <a:ext cx="685800" cy="561975"/>
                </a:xfrm>
                <a:prstGeom prst="can">
                  <a:avLst/>
                </a:prstGeom>
                <a:solidFill>
                  <a:schemeClr val="accent2">
                    <a:lumMod val="20000"/>
                    <a:lumOff val="80000"/>
                  </a:schemeClr>
                </a:solidFill>
                <a:ln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35" name="ZoneTexte 34"/>
                <p:cNvSpPr txBox="1"/>
                <p:nvPr/>
              </p:nvSpPr>
              <p:spPr>
                <a:xfrm>
                  <a:off x="531936" y="4822700"/>
                  <a:ext cx="4476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fr-FR" dirty="0" smtClean="0"/>
                    <a:t>5K</a:t>
                  </a:r>
                  <a:endParaRPr lang="fr-FR" dirty="0"/>
                </a:p>
              </p:txBody>
            </p:sp>
          </p:grpSp>
        </p:grpSp>
      </p:grpSp>
      <p:sp>
        <p:nvSpPr>
          <p:cNvPr id="30" name="ZoneTexte 29"/>
          <p:cNvSpPr txBox="1"/>
          <p:nvPr/>
        </p:nvSpPr>
        <p:spPr>
          <a:xfrm>
            <a:off x="7562850" y="3648075"/>
            <a:ext cx="13620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srgbClr val="C00000"/>
                </a:solidFill>
              </a:rPr>
              <a:t>Not easy  for users to identify which data sets may be combined together</a:t>
            </a:r>
            <a:endParaRPr lang="en-GB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50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702245" y="182880"/>
            <a:ext cx="6717432" cy="1143000"/>
          </a:xfrm>
        </p:spPr>
        <p:txBody>
          <a:bodyPr/>
          <a:lstStyle/>
          <a:p>
            <a:pPr eaLnBrk="1" hangingPunct="1"/>
            <a:r>
              <a:rPr lang="en-GB" altLang="fr-FR" sz="3600" b="1" dirty="0" smtClean="0"/>
              <a:t>Data specification: levels of detail</a:t>
            </a:r>
          </a:p>
        </p:txBody>
      </p:sp>
      <p:sp>
        <p:nvSpPr>
          <p:cNvPr id="68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74491"/>
            <a:ext cx="8496300" cy="69241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1200"/>
              </a:spcBef>
              <a:defRPr/>
            </a:pPr>
            <a:r>
              <a:rPr lang="en-GB" sz="2800" dirty="0" smtClean="0">
                <a:sym typeface="Symbol" pitchFamily="18" charset="2"/>
              </a:rPr>
              <a:t>ELF approach: 5 levels of detail</a:t>
            </a:r>
          </a:p>
          <a:p>
            <a:pPr marL="457200" lvl="1" indent="0">
              <a:lnSpc>
                <a:spcPct val="90000"/>
              </a:lnSpc>
              <a:spcBef>
                <a:spcPts val="1200"/>
              </a:spcBef>
              <a:buNone/>
              <a:defRPr/>
            </a:pPr>
            <a:endParaRPr lang="en-GB" sz="2000" dirty="0" smtClean="0">
              <a:solidFill>
                <a:srgbClr val="92D050"/>
              </a:solidFill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en-GB" dirty="0">
              <a:sym typeface="Symbol" pitchFamily="18" charset="2"/>
            </a:endParaRPr>
          </a:p>
        </p:txBody>
      </p:sp>
      <p:sp>
        <p:nvSpPr>
          <p:cNvPr id="9" name="Cylindre 8"/>
          <p:cNvSpPr/>
          <p:nvPr/>
        </p:nvSpPr>
        <p:spPr>
          <a:xfrm>
            <a:off x="8075616" y="2780745"/>
            <a:ext cx="685800" cy="561975"/>
          </a:xfrm>
          <a:prstGeom prst="can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2" name="Cylindre 31"/>
          <p:cNvSpPr/>
          <p:nvPr/>
        </p:nvSpPr>
        <p:spPr>
          <a:xfrm>
            <a:off x="3396552" y="2765624"/>
            <a:ext cx="685800" cy="561975"/>
          </a:xfrm>
          <a:prstGeom prst="can">
            <a:avLst/>
          </a:prstGeom>
          <a:solidFill>
            <a:srgbClr val="FFC0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" name="Cylindre 2"/>
          <p:cNvSpPr/>
          <p:nvPr/>
        </p:nvSpPr>
        <p:spPr>
          <a:xfrm>
            <a:off x="776287" y="1741543"/>
            <a:ext cx="685800" cy="561975"/>
          </a:xfrm>
          <a:prstGeom prst="can">
            <a:avLst/>
          </a:prstGeom>
          <a:solidFill>
            <a:schemeClr val="accent3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85825" y="1895311"/>
            <a:ext cx="46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2K</a:t>
            </a:r>
            <a:endParaRPr lang="fr-FR" dirty="0"/>
          </a:p>
        </p:txBody>
      </p:sp>
      <p:sp>
        <p:nvSpPr>
          <p:cNvPr id="8" name="Cylindre 7"/>
          <p:cNvSpPr/>
          <p:nvPr/>
        </p:nvSpPr>
        <p:spPr>
          <a:xfrm>
            <a:off x="6276095" y="2780745"/>
            <a:ext cx="685800" cy="561975"/>
          </a:xfrm>
          <a:prstGeom prst="ca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Cylindre 9"/>
          <p:cNvSpPr/>
          <p:nvPr/>
        </p:nvSpPr>
        <p:spPr>
          <a:xfrm>
            <a:off x="4600318" y="2765624"/>
            <a:ext cx="685800" cy="561975"/>
          </a:xfrm>
          <a:prstGeom prst="can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Cylindre 11"/>
          <p:cNvSpPr/>
          <p:nvPr/>
        </p:nvSpPr>
        <p:spPr>
          <a:xfrm>
            <a:off x="1479264" y="2273098"/>
            <a:ext cx="685800" cy="561975"/>
          </a:xfrm>
          <a:prstGeom prst="can">
            <a:avLst/>
          </a:prstGeom>
          <a:solidFill>
            <a:schemeClr val="accent3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Cylindre 12"/>
          <p:cNvSpPr/>
          <p:nvPr/>
        </p:nvSpPr>
        <p:spPr>
          <a:xfrm>
            <a:off x="918431" y="2894869"/>
            <a:ext cx="685800" cy="509219"/>
          </a:xfrm>
          <a:prstGeom prst="can">
            <a:avLst/>
          </a:prstGeom>
          <a:solidFill>
            <a:schemeClr val="accent3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Cylindre 13"/>
          <p:cNvSpPr/>
          <p:nvPr/>
        </p:nvSpPr>
        <p:spPr>
          <a:xfrm>
            <a:off x="146175" y="2396915"/>
            <a:ext cx="685800" cy="561975"/>
          </a:xfrm>
          <a:prstGeom prst="can">
            <a:avLst/>
          </a:prstGeom>
          <a:solidFill>
            <a:schemeClr val="accent3"/>
          </a:solidFill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Cylindre 15"/>
          <p:cNvSpPr/>
          <p:nvPr/>
        </p:nvSpPr>
        <p:spPr>
          <a:xfrm>
            <a:off x="2491675" y="2953982"/>
            <a:ext cx="685800" cy="561975"/>
          </a:xfrm>
          <a:prstGeom prst="can">
            <a:avLst/>
          </a:prstGeom>
          <a:solidFill>
            <a:srgbClr val="FFC0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8" name="Cylindre 17"/>
          <p:cNvSpPr/>
          <p:nvPr/>
        </p:nvSpPr>
        <p:spPr>
          <a:xfrm>
            <a:off x="2782189" y="2079977"/>
            <a:ext cx="685800" cy="561975"/>
          </a:xfrm>
          <a:prstGeom prst="can">
            <a:avLst/>
          </a:prstGeom>
          <a:solidFill>
            <a:srgbClr val="FFC0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886963" y="2229005"/>
            <a:ext cx="581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</a:t>
            </a:r>
            <a:r>
              <a:rPr lang="fr-FR" dirty="0" smtClean="0"/>
              <a:t>0K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602105" y="3094996"/>
            <a:ext cx="57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25K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8075616" y="2894869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1M</a:t>
            </a:r>
            <a:endParaRPr lang="fr-FR" dirty="0"/>
          </a:p>
        </p:txBody>
      </p:sp>
      <p:sp>
        <p:nvSpPr>
          <p:cNvPr id="22" name="ZoneTexte 21"/>
          <p:cNvSpPr txBox="1"/>
          <p:nvPr/>
        </p:nvSpPr>
        <p:spPr>
          <a:xfrm>
            <a:off x="1037493" y="3010994"/>
            <a:ext cx="447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5K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4705162" y="2950290"/>
            <a:ext cx="563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50K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6276095" y="2892188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250K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250950" y="2524745"/>
            <a:ext cx="471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 K</a:t>
            </a:r>
            <a:endParaRPr lang="fr-FR" dirty="0"/>
          </a:p>
        </p:txBody>
      </p:sp>
      <p:sp>
        <p:nvSpPr>
          <p:cNvPr id="28" name="ZoneTexte 27"/>
          <p:cNvSpPr txBox="1"/>
          <p:nvPr/>
        </p:nvSpPr>
        <p:spPr>
          <a:xfrm>
            <a:off x="1510220" y="2404577"/>
            <a:ext cx="623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2,5K</a:t>
            </a:r>
            <a:endParaRPr lang="fr-FR" dirty="0"/>
          </a:p>
        </p:txBody>
      </p:sp>
      <p:sp>
        <p:nvSpPr>
          <p:cNvPr id="33" name="ZoneTexte 32"/>
          <p:cNvSpPr txBox="1"/>
          <p:nvPr/>
        </p:nvSpPr>
        <p:spPr>
          <a:xfrm>
            <a:off x="3444177" y="2865638"/>
            <a:ext cx="638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10K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58453" y="5273516"/>
            <a:ext cx="1544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92D050"/>
                </a:solidFill>
              </a:rPr>
              <a:t>Master </a:t>
            </a:r>
            <a:r>
              <a:rPr lang="fr-FR" b="1" dirty="0" err="1" smtClean="0">
                <a:solidFill>
                  <a:srgbClr val="92D050"/>
                </a:solidFill>
              </a:rPr>
              <a:t>level</a:t>
            </a:r>
            <a:r>
              <a:rPr lang="fr-FR" b="1" dirty="0" smtClean="0">
                <a:solidFill>
                  <a:srgbClr val="92D050"/>
                </a:solidFill>
              </a:rPr>
              <a:t> 0</a:t>
            </a:r>
            <a:endParaRPr lang="fr-FR" b="1" dirty="0">
              <a:solidFill>
                <a:srgbClr val="92D050"/>
              </a:solidFill>
            </a:endParaRPr>
          </a:p>
          <a:p>
            <a:pPr algn="ctr"/>
            <a:r>
              <a:rPr lang="fr-FR" b="1" dirty="0" smtClean="0">
                <a:solidFill>
                  <a:srgbClr val="92D050"/>
                </a:solidFill>
              </a:rPr>
              <a:t>To 5K</a:t>
            </a:r>
            <a:endParaRPr lang="fr-FR" b="1" dirty="0">
              <a:solidFill>
                <a:srgbClr val="92D050"/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1923010" y="5324374"/>
            <a:ext cx="1544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C000"/>
                </a:solidFill>
              </a:rPr>
              <a:t>Master </a:t>
            </a:r>
            <a:r>
              <a:rPr lang="fr-FR" b="1" dirty="0" err="1" smtClean="0">
                <a:solidFill>
                  <a:srgbClr val="FFC000"/>
                </a:solidFill>
              </a:rPr>
              <a:t>level</a:t>
            </a:r>
            <a:r>
              <a:rPr lang="fr-FR" b="1" dirty="0" smtClean="0">
                <a:solidFill>
                  <a:srgbClr val="FFC000"/>
                </a:solidFill>
              </a:rPr>
              <a:t> 1 5K – 25K</a:t>
            </a:r>
            <a:endParaRPr lang="fr-FR" b="1" dirty="0">
              <a:solidFill>
                <a:srgbClr val="FFC000"/>
              </a:solidFill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3950090" y="5432214"/>
            <a:ext cx="1544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2"/>
                </a:solidFill>
              </a:rPr>
              <a:t>Master </a:t>
            </a:r>
            <a:r>
              <a:rPr lang="fr-FR" b="1" dirty="0" err="1" smtClean="0">
                <a:solidFill>
                  <a:schemeClr val="tx2"/>
                </a:solidFill>
              </a:rPr>
              <a:t>level</a:t>
            </a:r>
            <a:r>
              <a:rPr lang="fr-FR" b="1" dirty="0" smtClean="0">
                <a:solidFill>
                  <a:schemeClr val="tx2"/>
                </a:solidFill>
              </a:rPr>
              <a:t> 2</a:t>
            </a:r>
          </a:p>
          <a:p>
            <a:pPr algn="ctr"/>
            <a:r>
              <a:rPr lang="fr-FR" b="1" dirty="0" smtClean="0">
                <a:solidFill>
                  <a:schemeClr val="tx2"/>
                </a:solidFill>
              </a:rPr>
              <a:t>25K- 100K</a:t>
            </a:r>
            <a:endParaRPr lang="fr-FR" b="1" dirty="0">
              <a:solidFill>
                <a:schemeClr val="tx2"/>
              </a:solidFill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5738737" y="5436124"/>
            <a:ext cx="1544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 smtClean="0">
                <a:solidFill>
                  <a:schemeClr val="accent6">
                    <a:lumMod val="50000"/>
                  </a:schemeClr>
                </a:solidFill>
              </a:rPr>
              <a:t>Regional</a:t>
            </a:r>
            <a:r>
              <a:rPr lang="fr-FR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accent6">
                    <a:lumMod val="50000"/>
                  </a:schemeClr>
                </a:solidFill>
              </a:rPr>
              <a:t>level</a:t>
            </a:r>
            <a:r>
              <a:rPr lang="fr-FR" b="1" dirty="0" smtClean="0">
                <a:solidFill>
                  <a:schemeClr val="accent6">
                    <a:lumMod val="50000"/>
                  </a:schemeClr>
                </a:solidFill>
              </a:rPr>
              <a:t> 100K -500K</a:t>
            </a:r>
            <a:endParaRPr lang="fr-F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7593538" y="5432213"/>
            <a:ext cx="1544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Global </a:t>
            </a:r>
            <a:r>
              <a:rPr lang="fr-FR" b="1" dirty="0" err="1" smtClean="0">
                <a:solidFill>
                  <a:schemeClr val="accent2">
                    <a:lumMod val="75000"/>
                  </a:schemeClr>
                </a:solidFill>
              </a:rPr>
              <a:t>level</a:t>
            </a:r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 0</a:t>
            </a:r>
            <a:endParaRPr lang="fr-FR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fr-FR" b="1" dirty="0" smtClean="0">
                <a:solidFill>
                  <a:schemeClr val="accent2">
                    <a:lumMod val="75000"/>
                  </a:schemeClr>
                </a:solidFill>
              </a:rPr>
              <a:t>500K- 1M</a:t>
            </a:r>
            <a:endParaRPr lang="fr-F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898854"/>
            <a:ext cx="1660406" cy="1241966"/>
          </a:xfrm>
          <a:prstGeom prst="rect">
            <a:avLst/>
          </a:prstGeom>
        </p:spPr>
      </p:pic>
      <p:pic>
        <p:nvPicPr>
          <p:cNvPr id="37" name="Imag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13" y="3901617"/>
            <a:ext cx="1660406" cy="1241966"/>
          </a:xfrm>
          <a:prstGeom prst="rect">
            <a:avLst/>
          </a:prstGeom>
        </p:spPr>
      </p:pic>
      <p:pic>
        <p:nvPicPr>
          <p:cNvPr id="43" name="Image 4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090" y="3898854"/>
            <a:ext cx="1660406" cy="1241966"/>
          </a:xfrm>
          <a:prstGeom prst="rect">
            <a:avLst/>
          </a:prstGeom>
        </p:spPr>
      </p:pic>
      <p:pic>
        <p:nvPicPr>
          <p:cNvPr id="48" name="Image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8517" y="3901617"/>
            <a:ext cx="1660406" cy="1241966"/>
          </a:xfrm>
          <a:prstGeom prst="rect">
            <a:avLst/>
          </a:prstGeom>
        </p:spPr>
      </p:pic>
      <p:pic>
        <p:nvPicPr>
          <p:cNvPr id="49" name="Image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594" y="3901617"/>
            <a:ext cx="1660406" cy="124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47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LF Presenta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ELF Presentation</Template>
  <TotalTime>5787</TotalTime>
  <Words>1701</Words>
  <Application>Microsoft Office PowerPoint</Application>
  <PresentationFormat>On-screen Show (4:3)</PresentationFormat>
  <Paragraphs>458</Paragraphs>
  <Slides>46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ELF Presentation</vt:lpstr>
      <vt:lpstr>The European Location framework – taking INSPIRE to the next level Emphasis on Cadastral Parcels, Buildings and Addresses</vt:lpstr>
      <vt:lpstr>Programme</vt:lpstr>
      <vt:lpstr>Data specification</vt:lpstr>
      <vt:lpstr>Data specification</vt:lpstr>
      <vt:lpstr>INSPIRE model BU (core)</vt:lpstr>
      <vt:lpstr>INSPIRE model BU (extended)</vt:lpstr>
      <vt:lpstr>INSPIRE model BU: Profile approach</vt:lpstr>
      <vt:lpstr>Data specification: levels of detail</vt:lpstr>
      <vt:lpstr>Data specification: levels of detail</vt:lpstr>
      <vt:lpstr>Data specification: levels of detail</vt:lpstr>
      <vt:lpstr>Data transformation</vt:lpstr>
      <vt:lpstr>Data transformation</vt:lpstr>
      <vt:lpstr>Data transformation</vt:lpstr>
      <vt:lpstr>Single access point</vt:lpstr>
      <vt:lpstr>Single access point (download)</vt:lpstr>
      <vt:lpstr>Single access point (download)</vt:lpstr>
      <vt:lpstr>Single access point (download)</vt:lpstr>
      <vt:lpstr>Single access point (download)</vt:lpstr>
      <vt:lpstr> Extend geographic coverage</vt:lpstr>
      <vt:lpstr>Extend the geographic coverage</vt:lpstr>
      <vt:lpstr>Extend the geographic coverage</vt:lpstr>
      <vt:lpstr>Extend the geographic coverage</vt:lpstr>
      <vt:lpstr>Extend the geographic coverage</vt:lpstr>
      <vt:lpstr>  GeoLocator</vt:lpstr>
      <vt:lpstr>GeoLocator</vt:lpstr>
      <vt:lpstr>GeoLocator</vt:lpstr>
      <vt:lpstr>BaseMap</vt:lpstr>
      <vt:lpstr>Main principles</vt:lpstr>
      <vt:lpstr>BaseMap specifications: data model</vt:lpstr>
      <vt:lpstr>SLD (Style Layer Descripton)</vt:lpstr>
      <vt:lpstr>Portrayal rules: theme Buidings</vt:lpstr>
      <vt:lpstr>Portrayal rules: theme Transport  (Road)</vt:lpstr>
      <vt:lpstr>  ELF Cadastre</vt:lpstr>
      <vt:lpstr>PowerPoint Presentation</vt:lpstr>
      <vt:lpstr>identify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ELF applications</vt:lpstr>
      <vt:lpstr>Principles</vt:lpstr>
      <vt:lpstr>Description</vt:lpstr>
      <vt:lpstr>ELF conclusions</vt:lpstr>
      <vt:lpstr>PowerPoint Presentation</vt:lpstr>
    </vt:vector>
  </TitlesOfParts>
  <Company>Statens kartverk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Tore Haye</dc:creator>
  <cp:lastModifiedBy>Lelde</cp:lastModifiedBy>
  <cp:revision>231</cp:revision>
  <dcterms:created xsi:type="dcterms:W3CDTF">2013-05-14T10:02:25Z</dcterms:created>
  <dcterms:modified xsi:type="dcterms:W3CDTF">2015-05-10T14:27:21Z</dcterms:modified>
</cp:coreProperties>
</file>